
<file path=[Content_Types].xml><?xml version="1.0" encoding="utf-8"?>
<Types xmlns="http://schemas.openxmlformats.org/package/2006/content-types">
  <Default Extension="jpeg" ContentType="image/jpeg"/>
  <Default Extension="vml" ContentType="application/vnd.openxmlformats-officedocument.vmlDrawing"/>
  <Default Extension="pptx" ContentType="application/vnd.openxmlformats-officedocument.presentationml.presentation"/>
  <Default Extension="bin" ContentType="application/vnd.openxmlformats-officedocument.oleObject"/>
  <Default Extension="png" ContentType="image/png"/>
  <Default Extension="emf" ContentType="image/x-emf"/>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421" r:id="rId3"/>
    <p:sldId id="422" r:id="rId5"/>
    <p:sldId id="357" r:id="rId6"/>
    <p:sldId id="354" r:id="rId7"/>
    <p:sldId id="377" r:id="rId8"/>
    <p:sldId id="378" r:id="rId9"/>
    <p:sldId id="385" r:id="rId10"/>
    <p:sldId id="386" r:id="rId11"/>
    <p:sldId id="388" r:id="rId12"/>
    <p:sldId id="389" r:id="rId13"/>
    <p:sldId id="390" r:id="rId14"/>
    <p:sldId id="391" r:id="rId15"/>
    <p:sldId id="395" r:id="rId16"/>
    <p:sldId id="458" r:id="rId17"/>
    <p:sldId id="392" r:id="rId18"/>
    <p:sldId id="418" r:id="rId19"/>
    <p:sldId id="416" r:id="rId20"/>
    <p:sldId id="417" r:id="rId21"/>
    <p:sldId id="419" r:id="rId22"/>
    <p:sldId id="457" r:id="rId23"/>
    <p:sldId id="415" r:id="rId24"/>
    <p:sldId id="399" r:id="rId25"/>
    <p:sldId id="400" r:id="rId26"/>
    <p:sldId id="401" r:id="rId27"/>
    <p:sldId id="402" r:id="rId28"/>
    <p:sldId id="403" r:id="rId29"/>
    <p:sldId id="404" r:id="rId30"/>
    <p:sldId id="405" r:id="rId31"/>
    <p:sldId id="407" r:id="rId32"/>
    <p:sldId id="410" r:id="rId33"/>
    <p:sldId id="408" r:id="rId34"/>
    <p:sldId id="409" r:id="rId35"/>
    <p:sldId id="411" r:id="rId36"/>
    <p:sldId id="412" r:id="rId37"/>
    <p:sldId id="459" r:id="rId38"/>
    <p:sldId id="423" r:id="rId39"/>
  </p:sldIdLst>
  <p:sldSz cx="12192000" cy="6858000"/>
  <p:notesSz cx="6858000" cy="9144000"/>
  <p:custDataLst>
    <p:tags r:id="rId4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37" autoAdjust="0"/>
    <p:restoredTop sz="94660"/>
  </p:normalViewPr>
  <p:slideViewPr>
    <p:cSldViewPr snapToGrid="0">
      <p:cViewPr varScale="1">
        <p:scale>
          <a:sx n="78" d="100"/>
          <a:sy n="78" d="100"/>
        </p:scale>
        <p:origin x="54" y="960"/>
      </p:cViewPr>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3" Type="http://schemas.openxmlformats.org/officeDocument/2006/relationships/tags" Target="tags/tag9.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7.emf"/></Relationships>
</file>

<file path=ppt/media/>
</file>

<file path=ppt/media/image1.png>
</file>

<file path=ppt/media/image18.png>
</file>

<file path=ppt/media/image2.wdp>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4EEDDD-2F66-4DB6-9D98-5AE1A2A5120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F793F8-885B-454C-A636-0A4DD6C46DD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1F793F8-885B-454C-A636-0A4DD6C46DD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1F793F8-885B-454C-A636-0A4DD6C46DD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（1）Read阶段：MapTask通过用户编写的RecordReader，从输入InputSplit中解析出一个个key/value。</a:t>
            </a:r>
            <a:endParaRPr lang="zh-CN" altLang="en-US"/>
          </a:p>
          <a:p>
            <a:r>
              <a:rPr lang="zh-CN" altLang="en-US"/>
              <a:t>（2）Map阶段：该节点主要是将解析出的key/value交给用户编写map()函数处理，并产生一系列新的key/value。</a:t>
            </a:r>
            <a:endParaRPr lang="zh-CN" altLang="en-US"/>
          </a:p>
          <a:p>
            <a:r>
              <a:rPr lang="zh-CN" altLang="en-US"/>
              <a:t>（3）Collect收集阶段：在用户编写map()函数中，当数据处理完成后，一般会调用OutputCollector.collect()输出结果。在该函数内部，它会将生成的key/value分区（调用Partitioner），并写入一个环形内存缓冲区中。</a:t>
            </a:r>
            <a:endParaRPr lang="zh-CN" altLang="en-US"/>
          </a:p>
          <a:p>
            <a:r>
              <a:rPr lang="zh-CN" altLang="en-US"/>
              <a:t>（4）Spill阶段：即“溢写”，当环形缓冲区满后，MapReduce会将数据写到本地磁盘上，生成一个临时文件。需要注意的是，将数据写入本地磁盘之前，先要对数据进行一次本地排序，并在必要时对数据进行合并、压缩等操作。</a:t>
            </a:r>
            <a:endParaRPr lang="zh-CN" altLang="en-US"/>
          </a:p>
          <a:p>
            <a:r>
              <a:rPr lang="zh-CN" altLang="en-US"/>
              <a:t>溢写阶段详情：</a:t>
            </a:r>
            <a:endParaRPr lang="zh-CN" altLang="en-US"/>
          </a:p>
          <a:p>
            <a:r>
              <a:rPr lang="zh-CN" altLang="en-US"/>
              <a:t>步骤1：利用快速排序算法对缓存区内的数据进行排序，排序方式是，先按照分区编号Partition进行排序，然后按照key进行排序。这样，经过排序后，数据以分区为单位聚集在一起，且同一分区内所有数据按照key有序。</a:t>
            </a:r>
            <a:endParaRPr lang="zh-CN" altLang="en-US"/>
          </a:p>
          <a:p>
            <a:r>
              <a:rPr lang="zh-CN" altLang="en-US"/>
              <a:t>步骤2：按照分区编号由小到大依次将每个分区中的数据写入任务工作目录下的临时文件output/spillN.out（N表示当前溢写次数）中。如果用户设置了Combiner，则写入文件之前，对每个分区中的数据进行一次聚集操作。</a:t>
            </a:r>
            <a:endParaRPr lang="zh-CN" altLang="en-US"/>
          </a:p>
          <a:p>
            <a:r>
              <a:rPr lang="zh-CN" altLang="en-US"/>
              <a:t>步骤3：将分区数据的元信息写到内存索引数据结构SpillRecord中，其中每个分区的元信息包括在临时文件中的偏移量、压缩前数据大小和压缩后数据大小。如果当前内存索引大小超过1MB，则将内存索引写到文件output/spillN.out.index中。</a:t>
            </a:r>
            <a:endParaRPr lang="zh-CN" altLang="en-US"/>
          </a:p>
          <a:p>
            <a:r>
              <a:rPr lang="zh-CN" altLang="en-US"/>
              <a:t>（5）Combine阶段：当所有数据处理完成后，MapTask对所有临时文件进行一次合并，以确保最终只会生成一个数据文件。</a:t>
            </a:r>
            <a:endParaRPr lang="zh-CN" altLang="en-US"/>
          </a:p>
          <a:p>
            <a:r>
              <a:rPr lang="zh-CN" altLang="en-US"/>
              <a:t>当所有数据处理完后，MapTask会将所有临时文件合并成一个大文件，并保存到文件output/file.out中，同时生成相应的索引文件output/file.out.index。</a:t>
            </a:r>
            <a:endParaRPr lang="zh-CN" altLang="en-US"/>
          </a:p>
          <a:p>
            <a:r>
              <a:rPr lang="zh-CN" altLang="en-US"/>
              <a:t>在进行文件合并过程中，MapTask以分区为单位进行合并。对于某个分区，它将采用多轮递归合并的方式。每轮合并io.sort.factor（默认10）个文件，并将产生的文件重新加入待合并列表中，对文件排序后，重复以上过程，直到最终得到一个大文件。</a:t>
            </a:r>
            <a:endParaRPr lang="zh-CN" altLang="en-US"/>
          </a:p>
          <a:p>
            <a:r>
              <a:rPr lang="zh-CN" altLang="en-US"/>
              <a:t>让每个MapTask最终只生成一个数据文件，可避免同时打开大量文件和同时读取大量小文件产生的随机读取带来的开销。</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1F793F8-885B-454C-A636-0A4DD6C46DD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4510858-7C70-4AD8-8B8C-56F1273CD8A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4A8689-533D-4AD6-BC7A-F8E5E42C904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4510858-7C70-4AD8-8B8C-56F1273CD8A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4A8689-533D-4AD6-BC7A-F8E5E42C904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4510858-7C70-4AD8-8B8C-56F1273CD8A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4A8689-533D-4AD6-BC7A-F8E5E42C904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4510858-7C70-4AD8-8B8C-56F1273CD8A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4A8689-533D-4AD6-BC7A-F8E5E42C904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B4510858-7C70-4AD8-8B8C-56F1273CD8A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4A8689-533D-4AD6-BC7A-F8E5E42C904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B4510858-7C70-4AD8-8B8C-56F1273CD8A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54A8689-533D-4AD6-BC7A-F8E5E42C904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B4510858-7C70-4AD8-8B8C-56F1273CD8A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54A8689-533D-4AD6-BC7A-F8E5E42C904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4510858-7C70-4AD8-8B8C-56F1273CD8A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54A8689-533D-4AD6-BC7A-F8E5E42C904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4510858-7C70-4AD8-8B8C-56F1273CD8A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54A8689-533D-4AD6-BC7A-F8E5E42C904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4510858-7C70-4AD8-8B8C-56F1273CD8A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54A8689-533D-4AD6-BC7A-F8E5E42C904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B4510858-7C70-4AD8-8B8C-56F1273CD8A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54A8689-533D-4AD6-BC7A-F8E5E42C904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510858-7C70-4AD8-8B8C-56F1273CD8A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4A8689-533D-4AD6-BC7A-F8E5E42C904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000" advTm="3000">
        <p:cut/>
      </p:transition>
    </mc:Choice>
    <mc:Fallback>
      <p:transition spd="slow" advTm="3000">
        <p:cu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vmlDrawing" Target="../drawings/vmlDrawing6.vml"/><Relationship Id="rId3" Type="http://schemas.openxmlformats.org/officeDocument/2006/relationships/slideLayout" Target="../slideLayouts/slideLayout7.xml"/><Relationship Id="rId2" Type="http://schemas.openxmlformats.org/officeDocument/2006/relationships/image" Target="../media/image14.emf"/><Relationship Id="rId1" Type="http://schemas.openxmlformats.org/officeDocument/2006/relationships/package" Target="../embeddings/Presentation6.pptx"/></Relationships>
</file>

<file path=ppt/slides/_rels/slide11.xml.rels><?xml version="1.0" encoding="UTF-8" standalone="yes"?>
<Relationships xmlns="http://schemas.openxmlformats.org/package/2006/relationships"><Relationship Id="rId4" Type="http://schemas.openxmlformats.org/officeDocument/2006/relationships/vmlDrawing" Target="../drawings/vmlDrawing7.vml"/><Relationship Id="rId3" Type="http://schemas.openxmlformats.org/officeDocument/2006/relationships/slideLayout" Target="../slideLayouts/slideLayout7.xml"/><Relationship Id="rId2" Type="http://schemas.openxmlformats.org/officeDocument/2006/relationships/image" Target="../media/image15.emf"/><Relationship Id="rId1" Type="http://schemas.openxmlformats.org/officeDocument/2006/relationships/package" Target="../embeddings/Presentation7.pptx"/></Relationships>
</file>

<file path=ppt/slides/_rels/slide12.xml.rels><?xml version="1.0" encoding="UTF-8" standalone="yes"?>
<Relationships xmlns="http://schemas.openxmlformats.org/package/2006/relationships"><Relationship Id="rId4" Type="http://schemas.openxmlformats.org/officeDocument/2006/relationships/vmlDrawing" Target="../drawings/vmlDrawing8.vml"/><Relationship Id="rId3" Type="http://schemas.openxmlformats.org/officeDocument/2006/relationships/slideLayout" Target="../slideLayouts/slideLayout7.xml"/><Relationship Id="rId2" Type="http://schemas.openxmlformats.org/officeDocument/2006/relationships/image" Target="../media/image16.emf"/><Relationship Id="rId1" Type="http://schemas.openxmlformats.org/officeDocument/2006/relationships/package" Target="../embeddings/Presentation8.pptx"/></Relationships>
</file>

<file path=ppt/slides/_rels/slide13.xml.rels><?xml version="1.0" encoding="UTF-8" standalone="yes"?>
<Relationships xmlns="http://schemas.openxmlformats.org/package/2006/relationships"><Relationship Id="rId4" Type="http://schemas.openxmlformats.org/officeDocument/2006/relationships/vmlDrawing" Target="../drawings/vmlDrawing9.vml"/><Relationship Id="rId3" Type="http://schemas.openxmlformats.org/officeDocument/2006/relationships/slideLayout" Target="../slideLayouts/slideLayout7.xml"/><Relationship Id="rId2" Type="http://schemas.openxmlformats.org/officeDocument/2006/relationships/image" Target="../media/image17.emf"/><Relationship Id="rId1" Type="http://schemas.openxmlformats.org/officeDocument/2006/relationships/package" Target="../embeddings/Presentation9.pptx"/></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4" Type="http://schemas.openxmlformats.org/officeDocument/2006/relationships/vmlDrawing" Target="../drawings/vmlDrawing10.vml"/><Relationship Id="rId3" Type="http://schemas.openxmlformats.org/officeDocument/2006/relationships/slideLayout" Target="../slideLayouts/slideLayout7.xml"/><Relationship Id="rId2" Type="http://schemas.openxmlformats.org/officeDocument/2006/relationships/image" Target="../media/image19.emf"/><Relationship Id="rId1" Type="http://schemas.openxmlformats.org/officeDocument/2006/relationships/package" Target="../embeddings/Presentation10.pptx"/></Relationships>
</file>

<file path=ppt/slides/_rels/slide16.xml.rels><?xml version="1.0" encoding="UTF-8" standalone="yes"?>
<Relationships xmlns="http://schemas.openxmlformats.org/package/2006/relationships"><Relationship Id="rId4" Type="http://schemas.openxmlformats.org/officeDocument/2006/relationships/vmlDrawing" Target="../drawings/vmlDrawing11.vml"/><Relationship Id="rId3" Type="http://schemas.openxmlformats.org/officeDocument/2006/relationships/slideLayout" Target="../slideLayouts/slideLayout7.xml"/><Relationship Id="rId2" Type="http://schemas.openxmlformats.org/officeDocument/2006/relationships/image" Target="../media/image20.emf"/><Relationship Id="rId1" Type="http://schemas.openxmlformats.org/officeDocument/2006/relationships/package" Target="../embeddings/Presentation11.pptx"/></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vmlDrawing" Target="../drawings/vmlDrawing12.vml"/><Relationship Id="rId3" Type="http://schemas.openxmlformats.org/officeDocument/2006/relationships/slideLayout" Target="../slideLayouts/slideLayout7.xml"/><Relationship Id="rId2" Type="http://schemas.openxmlformats.org/officeDocument/2006/relationships/image" Target="../media/image21.emf"/><Relationship Id="rId1" Type="http://schemas.openxmlformats.org/officeDocument/2006/relationships/package" Target="../embeddings/Presentation12.pptx"/></Relationships>
</file>

<file path=ppt/slides/_rels/slide18.xml.rels><?xml version="1.0" encoding="UTF-8" standalone="yes"?>
<Relationships xmlns="http://schemas.openxmlformats.org/package/2006/relationships"><Relationship Id="rId4" Type="http://schemas.openxmlformats.org/officeDocument/2006/relationships/vmlDrawing" Target="../drawings/vmlDrawing13.vml"/><Relationship Id="rId3" Type="http://schemas.openxmlformats.org/officeDocument/2006/relationships/slideLayout" Target="../slideLayouts/slideLayout7.xml"/><Relationship Id="rId2" Type="http://schemas.openxmlformats.org/officeDocument/2006/relationships/image" Target="../media/image22.emf"/><Relationship Id="rId1" Type="http://schemas.openxmlformats.org/officeDocument/2006/relationships/package" Target="../embeddings/Presentation13.pptx"/></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3.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image" Target="../media/image5.png"/><Relationship Id="rId2" Type="http://schemas.microsoft.com/office/2007/relationships/hdphoto" Target="../media/image2.wdp"/><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8.png"/><Relationship Id="rId1" Type="http://schemas.openxmlformats.org/officeDocument/2006/relationships/tags" Target="../tags/tag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xml"/><Relationship Id="rId1" Type="http://schemas.openxmlformats.org/officeDocument/2006/relationships/tags" Target="../tags/tag4.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9.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0.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1.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2.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4.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5.png"/></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5" Type="http://schemas.openxmlformats.org/officeDocument/2006/relationships/vmlDrawing" Target="../drawings/vmlDrawing1.vml"/><Relationship Id="rId4" Type="http://schemas.openxmlformats.org/officeDocument/2006/relationships/slideLayout" Target="../slideLayouts/slideLayout7.xml"/><Relationship Id="rId3" Type="http://schemas.openxmlformats.org/officeDocument/2006/relationships/image" Target="../media/image8.emf"/><Relationship Id="rId2" Type="http://schemas.openxmlformats.org/officeDocument/2006/relationships/oleObject" Target="../embeddings/oleObject1.bin"/><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4" Type="http://schemas.openxmlformats.org/officeDocument/2006/relationships/vmlDrawing" Target="../drawings/vmlDrawing2.vml"/><Relationship Id="rId3" Type="http://schemas.openxmlformats.org/officeDocument/2006/relationships/slideLayout" Target="../slideLayouts/slideLayout7.xml"/><Relationship Id="rId2" Type="http://schemas.openxmlformats.org/officeDocument/2006/relationships/image" Target="../media/image9.emf"/><Relationship Id="rId1" Type="http://schemas.openxmlformats.org/officeDocument/2006/relationships/package" Target="../embeddings/Presentation1.pptx"/></Relationships>
</file>

<file path=ppt/slides/_rels/slide7.xml.rels><?xml version="1.0" encoding="UTF-8" standalone="yes"?>
<Relationships xmlns="http://schemas.openxmlformats.org/package/2006/relationships"><Relationship Id="rId4" Type="http://schemas.openxmlformats.org/officeDocument/2006/relationships/vmlDrawing" Target="../drawings/vmlDrawing3.vml"/><Relationship Id="rId3" Type="http://schemas.openxmlformats.org/officeDocument/2006/relationships/slideLayout" Target="../slideLayouts/slideLayout7.xml"/><Relationship Id="rId2" Type="http://schemas.openxmlformats.org/officeDocument/2006/relationships/image" Target="../media/image10.emf"/><Relationship Id="rId1" Type="http://schemas.openxmlformats.org/officeDocument/2006/relationships/package" Target="../embeddings/Presentation2.pptx"/></Relationships>
</file>

<file path=ppt/slides/_rels/slide8.xml.rels><?xml version="1.0" encoding="UTF-8" standalone="yes"?>
<Relationships xmlns="http://schemas.openxmlformats.org/package/2006/relationships"><Relationship Id="rId6" Type="http://schemas.openxmlformats.org/officeDocument/2006/relationships/vmlDrawing" Target="../drawings/vmlDrawing4.vml"/><Relationship Id="rId5" Type="http://schemas.openxmlformats.org/officeDocument/2006/relationships/slideLayout" Target="../slideLayouts/slideLayout7.xml"/><Relationship Id="rId4" Type="http://schemas.openxmlformats.org/officeDocument/2006/relationships/image" Target="../media/image12.emf"/><Relationship Id="rId3" Type="http://schemas.openxmlformats.org/officeDocument/2006/relationships/package" Target="../embeddings/Presentation4.pptx"/><Relationship Id="rId2" Type="http://schemas.openxmlformats.org/officeDocument/2006/relationships/image" Target="../media/image11.emf"/><Relationship Id="rId1" Type="http://schemas.openxmlformats.org/officeDocument/2006/relationships/package" Target="../embeddings/Presentation3.pptx"/></Relationships>
</file>

<file path=ppt/slides/_rels/slide9.xml.rels><?xml version="1.0" encoding="UTF-8" standalone="yes"?>
<Relationships xmlns="http://schemas.openxmlformats.org/package/2006/relationships"><Relationship Id="rId4" Type="http://schemas.openxmlformats.org/officeDocument/2006/relationships/vmlDrawing" Target="../drawings/vmlDrawing5.vml"/><Relationship Id="rId3" Type="http://schemas.openxmlformats.org/officeDocument/2006/relationships/slideLayout" Target="../slideLayouts/slideLayout7.xml"/><Relationship Id="rId2" Type="http://schemas.openxmlformats.org/officeDocument/2006/relationships/image" Target="../media/image13.emf"/><Relationship Id="rId1" Type="http://schemas.openxmlformats.org/officeDocument/2006/relationships/package" Target="../embeddings/Presentation5.pptx"/></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1622211" y="1449048"/>
            <a:ext cx="7545968" cy="977265"/>
          </a:xfrm>
          <a:prstGeom prst="rect">
            <a:avLst/>
          </a:prstGeom>
          <a:noFill/>
        </p:spPr>
        <p:txBody>
          <a:bodyPr wrap="square" rtlCol="0">
            <a:spAutoFit/>
          </a:bodyPr>
          <a:lstStyle/>
          <a:p>
            <a:pPr>
              <a:lnSpc>
                <a:spcPct val="80000"/>
              </a:lnSpc>
            </a:pPr>
            <a:r>
              <a:rPr lang="en-US" altLang="zh-CN" sz="7200" b="1" dirty="0">
                <a:solidFill>
                  <a:schemeClr val="bg1">
                    <a:lumMod val="95000"/>
                    <a:alpha val="75000"/>
                  </a:schemeClr>
                </a:solidFill>
                <a:latin typeface="+mj-ea"/>
                <a:ea typeface="+mj-ea"/>
              </a:rPr>
              <a:t>REPORT</a:t>
            </a:r>
            <a:endParaRPr lang="en-US" altLang="zh-CN" sz="7200" b="1" dirty="0">
              <a:solidFill>
                <a:schemeClr val="bg1">
                  <a:lumMod val="95000"/>
                  <a:alpha val="75000"/>
                </a:schemeClr>
              </a:solidFill>
              <a:latin typeface="+mj-ea"/>
              <a:ea typeface="+mj-ea"/>
            </a:endParaRPr>
          </a:p>
        </p:txBody>
      </p:sp>
      <p:pic>
        <p:nvPicPr>
          <p:cNvPr id="11" name="图片 10"/>
          <p:cNvPicPr>
            <a:picLocks noChangeAspect="1"/>
          </p:cNvPicPr>
          <p:nvPr/>
        </p:nvPicPr>
        <p:blipFill rotWithShape="1">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l="19606" t="40144" r="25410" b="48785"/>
          <a:stretch>
            <a:fillRect/>
          </a:stretch>
        </p:blipFill>
        <p:spPr>
          <a:xfrm>
            <a:off x="0" y="4395020"/>
            <a:ext cx="12231327" cy="2462980"/>
          </a:xfrm>
          <a:prstGeom prst="rect">
            <a:avLst/>
          </a:prstGeom>
        </p:spPr>
      </p:pic>
      <p:sp>
        <p:nvSpPr>
          <p:cNvPr id="12" name="矩形 11"/>
          <p:cNvSpPr/>
          <p:nvPr/>
        </p:nvSpPr>
        <p:spPr>
          <a:xfrm>
            <a:off x="0" y="3982065"/>
            <a:ext cx="12192000" cy="2875935"/>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任意多边形: 形状 15"/>
          <p:cNvSpPr/>
          <p:nvPr/>
        </p:nvSpPr>
        <p:spPr>
          <a:xfrm rot="10800000">
            <a:off x="0" y="0"/>
            <a:ext cx="5522830" cy="2488924"/>
          </a:xfrm>
          <a:custGeom>
            <a:avLst/>
            <a:gdLst>
              <a:gd name="connsiteX0" fmla="*/ 4629710 w 4629710"/>
              <a:gd name="connsiteY0" fmla="*/ 2062620 h 2086429"/>
              <a:gd name="connsiteX1" fmla="*/ 4629710 w 4629710"/>
              <a:gd name="connsiteY1" fmla="*/ 2086429 h 2086429"/>
              <a:gd name="connsiteX2" fmla="*/ 4606079 w 4629710"/>
              <a:gd name="connsiteY2" fmla="*/ 2086429 h 2086429"/>
              <a:gd name="connsiteX3" fmla="*/ 1769949 w 4629710"/>
              <a:gd name="connsiteY3" fmla="*/ 1893739 h 2086429"/>
              <a:gd name="connsiteX4" fmla="*/ 1847524 w 4629710"/>
              <a:gd name="connsiteY4" fmla="*/ 1926988 h 2086429"/>
              <a:gd name="connsiteX5" fmla="*/ 1847524 w 4629710"/>
              <a:gd name="connsiteY5" fmla="*/ 2082151 h 2086429"/>
              <a:gd name="connsiteX6" fmla="*/ 1845924 w 4629710"/>
              <a:gd name="connsiteY6" fmla="*/ 2083764 h 2086429"/>
              <a:gd name="connsiteX7" fmla="*/ 1843281 w 4629710"/>
              <a:gd name="connsiteY7" fmla="*/ 2086429 h 2086429"/>
              <a:gd name="connsiteX8" fmla="*/ 1534067 w 4629710"/>
              <a:gd name="connsiteY8" fmla="*/ 2086429 h 2086429"/>
              <a:gd name="connsiteX9" fmla="*/ 1692374 w 4629710"/>
              <a:gd name="connsiteY9" fmla="*/ 1926988 h 2086429"/>
              <a:gd name="connsiteX10" fmla="*/ 1769949 w 4629710"/>
              <a:gd name="connsiteY10" fmla="*/ 1893739 h 2086429"/>
              <a:gd name="connsiteX11" fmla="*/ 2462350 w 4629710"/>
              <a:gd name="connsiteY11" fmla="*/ 1712302 h 2086429"/>
              <a:gd name="connsiteX12" fmla="*/ 2539931 w 4629710"/>
              <a:gd name="connsiteY12" fmla="*/ 1744168 h 2086429"/>
              <a:gd name="connsiteX13" fmla="*/ 2539931 w 4629710"/>
              <a:gd name="connsiteY13" fmla="*/ 1901188 h 2086429"/>
              <a:gd name="connsiteX14" fmla="*/ 2369776 w 4629710"/>
              <a:gd name="connsiteY14" fmla="*/ 2072642 h 2086429"/>
              <a:gd name="connsiteX15" fmla="*/ 2356093 w 4629710"/>
              <a:gd name="connsiteY15" fmla="*/ 2086429 h 2086429"/>
              <a:gd name="connsiteX16" fmla="*/ 2045101 w 4629710"/>
              <a:gd name="connsiteY16" fmla="*/ 2086429 h 2086429"/>
              <a:gd name="connsiteX17" fmla="*/ 2115833 w 4629710"/>
              <a:gd name="connsiteY17" fmla="*/ 2015158 h 2086429"/>
              <a:gd name="connsiteX18" fmla="*/ 2384770 w 4629710"/>
              <a:gd name="connsiteY18" fmla="*/ 1744168 h 2086429"/>
              <a:gd name="connsiteX19" fmla="*/ 2462350 w 4629710"/>
              <a:gd name="connsiteY19" fmla="*/ 1712302 h 2086429"/>
              <a:gd name="connsiteX20" fmla="*/ 4629710 w 4629710"/>
              <a:gd name="connsiteY20" fmla="*/ 1546814 h 2086429"/>
              <a:gd name="connsiteX21" fmla="*/ 4629710 w 4629710"/>
              <a:gd name="connsiteY21" fmla="*/ 1858916 h 2086429"/>
              <a:gd name="connsiteX22" fmla="*/ 4619307 w 4629710"/>
              <a:gd name="connsiteY22" fmla="*/ 1869385 h 2086429"/>
              <a:gd name="connsiteX23" fmla="*/ 4413580 w 4629710"/>
              <a:gd name="connsiteY23" fmla="*/ 2076441 h 2086429"/>
              <a:gd name="connsiteX24" fmla="*/ 4403656 w 4629710"/>
              <a:gd name="connsiteY24" fmla="*/ 2086429 h 2086429"/>
              <a:gd name="connsiteX25" fmla="*/ 4093847 w 4629710"/>
              <a:gd name="connsiteY25" fmla="*/ 2086429 h 2086429"/>
              <a:gd name="connsiteX26" fmla="*/ 4162148 w 4629710"/>
              <a:gd name="connsiteY26" fmla="*/ 2017650 h 2086429"/>
              <a:gd name="connsiteX27" fmla="*/ 4608252 w 4629710"/>
              <a:gd name="connsiteY27" fmla="*/ 1568422 h 2086429"/>
              <a:gd name="connsiteX28" fmla="*/ 2238267 w 4629710"/>
              <a:gd name="connsiteY28" fmla="*/ 1422274 h 2086429"/>
              <a:gd name="connsiteX29" fmla="*/ 2315838 w 4629710"/>
              <a:gd name="connsiteY29" fmla="*/ 1455593 h 2086429"/>
              <a:gd name="connsiteX30" fmla="*/ 2315838 w 4629710"/>
              <a:gd name="connsiteY30" fmla="*/ 1611082 h 2086429"/>
              <a:gd name="connsiteX31" fmla="*/ 2083124 w 4629710"/>
              <a:gd name="connsiteY31" fmla="*/ 1848018 h 2086429"/>
              <a:gd name="connsiteX32" fmla="*/ 1927981 w 4629710"/>
              <a:gd name="connsiteY32" fmla="*/ 1848018 h 2086429"/>
              <a:gd name="connsiteX33" fmla="*/ 1927981 w 4629710"/>
              <a:gd name="connsiteY33" fmla="*/ 1690678 h 2086429"/>
              <a:gd name="connsiteX34" fmla="*/ 2160695 w 4629710"/>
              <a:gd name="connsiteY34" fmla="*/ 1455593 h 2086429"/>
              <a:gd name="connsiteX35" fmla="*/ 2238267 w 4629710"/>
              <a:gd name="connsiteY35" fmla="*/ 1422274 h 2086429"/>
              <a:gd name="connsiteX36" fmla="*/ 828764 w 4629710"/>
              <a:gd name="connsiteY36" fmla="*/ 1296841 h 2086429"/>
              <a:gd name="connsiteX37" fmla="*/ 906376 w 4629710"/>
              <a:gd name="connsiteY37" fmla="*/ 1330096 h 2086429"/>
              <a:gd name="connsiteX38" fmla="*/ 906376 w 4629710"/>
              <a:gd name="connsiteY38" fmla="*/ 1485289 h 2086429"/>
              <a:gd name="connsiteX39" fmla="*/ 442282 w 4629710"/>
              <a:gd name="connsiteY39" fmla="*/ 1952837 h 2086429"/>
              <a:gd name="connsiteX40" fmla="*/ 309677 w 4629710"/>
              <a:gd name="connsiteY40" fmla="*/ 2086429 h 2086429"/>
              <a:gd name="connsiteX41" fmla="*/ 0 w 4629710"/>
              <a:gd name="connsiteY41" fmla="*/ 2086429 h 2086429"/>
              <a:gd name="connsiteX42" fmla="*/ 86087 w 4629710"/>
              <a:gd name="connsiteY42" fmla="*/ 1999748 h 2086429"/>
              <a:gd name="connsiteX43" fmla="*/ 751152 w 4629710"/>
              <a:gd name="connsiteY43" fmla="*/ 1330096 h 2086429"/>
              <a:gd name="connsiteX44" fmla="*/ 828764 w 4629710"/>
              <a:gd name="connsiteY44" fmla="*/ 1296841 h 2086429"/>
              <a:gd name="connsiteX45" fmla="*/ 2890951 w 4629710"/>
              <a:gd name="connsiteY45" fmla="*/ 1280952 h 2086429"/>
              <a:gd name="connsiteX46" fmla="*/ 2968547 w 4629710"/>
              <a:gd name="connsiteY46" fmla="*/ 1314167 h 2086429"/>
              <a:gd name="connsiteX47" fmla="*/ 2968547 w 4629710"/>
              <a:gd name="connsiteY47" fmla="*/ 1471018 h 2086429"/>
              <a:gd name="connsiteX48" fmla="*/ 2781947 w 4629710"/>
              <a:gd name="connsiteY48" fmla="*/ 1657393 h 2086429"/>
              <a:gd name="connsiteX49" fmla="*/ 2626756 w 4629710"/>
              <a:gd name="connsiteY49" fmla="*/ 1657393 h 2086429"/>
              <a:gd name="connsiteX50" fmla="*/ 2626756 w 4629710"/>
              <a:gd name="connsiteY50" fmla="*/ 1500543 h 2086429"/>
              <a:gd name="connsiteX51" fmla="*/ 2813355 w 4629710"/>
              <a:gd name="connsiteY51" fmla="*/ 1314167 h 2086429"/>
              <a:gd name="connsiteX52" fmla="*/ 2890951 w 4629710"/>
              <a:gd name="connsiteY52" fmla="*/ 1280952 h 2086429"/>
              <a:gd name="connsiteX53" fmla="*/ 2489546 w 4629710"/>
              <a:gd name="connsiteY53" fmla="*/ 1169336 h 2086429"/>
              <a:gd name="connsiteX54" fmla="*/ 2568346 w 4629710"/>
              <a:gd name="connsiteY54" fmla="*/ 1201077 h 2086429"/>
              <a:gd name="connsiteX55" fmla="*/ 2568346 w 4629710"/>
              <a:gd name="connsiteY55" fmla="*/ 1357482 h 2086429"/>
              <a:gd name="connsiteX56" fmla="*/ 2410746 w 4629710"/>
              <a:gd name="connsiteY56" fmla="*/ 1357482 h 2086429"/>
              <a:gd name="connsiteX57" fmla="*/ 2410746 w 4629710"/>
              <a:gd name="connsiteY57" fmla="*/ 1201077 h 2086429"/>
              <a:gd name="connsiteX58" fmla="*/ 2489546 w 4629710"/>
              <a:gd name="connsiteY58" fmla="*/ 1169336 h 2086429"/>
              <a:gd name="connsiteX59" fmla="*/ 4629710 w 4629710"/>
              <a:gd name="connsiteY59" fmla="*/ 1030758 h 2086429"/>
              <a:gd name="connsiteX60" fmla="*/ 4629710 w 4629710"/>
              <a:gd name="connsiteY60" fmla="*/ 1344123 h 2086429"/>
              <a:gd name="connsiteX61" fmla="*/ 4521168 w 4629710"/>
              <a:gd name="connsiteY61" fmla="*/ 1453492 h 2086429"/>
              <a:gd name="connsiteX62" fmla="*/ 4045104 w 4629710"/>
              <a:gd name="connsiteY62" fmla="*/ 1933189 h 2086429"/>
              <a:gd name="connsiteX63" fmla="*/ 3893025 w 4629710"/>
              <a:gd name="connsiteY63" fmla="*/ 2086429 h 2086429"/>
              <a:gd name="connsiteX64" fmla="*/ 3582033 w 4629710"/>
              <a:gd name="connsiteY64" fmla="*/ 2086429 h 2086429"/>
              <a:gd name="connsiteX65" fmla="*/ 3589225 w 4629710"/>
              <a:gd name="connsiteY65" fmla="*/ 2079182 h 2086429"/>
              <a:gd name="connsiteX66" fmla="*/ 4626351 w 4629710"/>
              <a:gd name="connsiteY66" fmla="*/ 1034143 h 2086429"/>
              <a:gd name="connsiteX67" fmla="*/ 1614625 w 4629710"/>
              <a:gd name="connsiteY67" fmla="*/ 1018568 h 2086429"/>
              <a:gd name="connsiteX68" fmla="*/ 1692206 w 4629710"/>
              <a:gd name="connsiteY68" fmla="*/ 1050446 h 2086429"/>
              <a:gd name="connsiteX69" fmla="*/ 1692206 w 4629710"/>
              <a:gd name="connsiteY69" fmla="*/ 1207526 h 2086429"/>
              <a:gd name="connsiteX70" fmla="*/ 904454 w 4629710"/>
              <a:gd name="connsiteY70" fmla="*/ 2001593 h 2086429"/>
              <a:gd name="connsiteX71" fmla="*/ 820292 w 4629710"/>
              <a:gd name="connsiteY71" fmla="*/ 2086429 h 2086429"/>
              <a:gd name="connsiteX72" fmla="*/ 509300 w 4629710"/>
              <a:gd name="connsiteY72" fmla="*/ 2086429 h 2086429"/>
              <a:gd name="connsiteX73" fmla="*/ 535713 w 4629710"/>
              <a:gd name="connsiteY73" fmla="*/ 2059804 h 2086429"/>
              <a:gd name="connsiteX74" fmla="*/ 1537045 w 4629710"/>
              <a:gd name="connsiteY74" fmla="*/ 1050446 h 2086429"/>
              <a:gd name="connsiteX75" fmla="*/ 1614625 w 4629710"/>
              <a:gd name="connsiteY75" fmla="*/ 1018568 h 2086429"/>
              <a:gd name="connsiteX76" fmla="*/ 2303600 w 4629710"/>
              <a:gd name="connsiteY76" fmla="*/ 841225 h 2086429"/>
              <a:gd name="connsiteX77" fmla="*/ 2381181 w 4629710"/>
              <a:gd name="connsiteY77" fmla="*/ 874475 h 2086429"/>
              <a:gd name="connsiteX78" fmla="*/ 2381181 w 4629710"/>
              <a:gd name="connsiteY78" fmla="*/ 1031485 h 2086429"/>
              <a:gd name="connsiteX79" fmla="*/ 1379622 w 4629710"/>
              <a:gd name="connsiteY79" fmla="*/ 2040153 h 2086429"/>
              <a:gd name="connsiteX80" fmla="*/ 1333672 w 4629710"/>
              <a:gd name="connsiteY80" fmla="*/ 2086429 h 2086429"/>
              <a:gd name="connsiteX81" fmla="*/ 1022608 w 4629710"/>
              <a:gd name="connsiteY81" fmla="*/ 2086429 h 2086429"/>
              <a:gd name="connsiteX82" fmla="*/ 1076516 w 4629710"/>
              <a:gd name="connsiteY82" fmla="*/ 2032139 h 2086429"/>
              <a:gd name="connsiteX83" fmla="*/ 2226020 w 4629710"/>
              <a:gd name="connsiteY83" fmla="*/ 874475 h 2086429"/>
              <a:gd name="connsiteX84" fmla="*/ 2303600 w 4629710"/>
              <a:gd name="connsiteY84" fmla="*/ 841225 h 2086429"/>
              <a:gd name="connsiteX85" fmla="*/ 1838798 w 4629710"/>
              <a:gd name="connsiteY85" fmla="*/ 795146 h 2086429"/>
              <a:gd name="connsiteX86" fmla="*/ 1916161 w 4629710"/>
              <a:gd name="connsiteY86" fmla="*/ 828267 h 2086429"/>
              <a:gd name="connsiteX87" fmla="*/ 1916161 w 4629710"/>
              <a:gd name="connsiteY87" fmla="*/ 984672 h 2086429"/>
              <a:gd name="connsiteX88" fmla="*/ 1761434 w 4629710"/>
              <a:gd name="connsiteY88" fmla="*/ 984672 h 2086429"/>
              <a:gd name="connsiteX89" fmla="*/ 1761434 w 4629710"/>
              <a:gd name="connsiteY89" fmla="*/ 828267 h 2086429"/>
              <a:gd name="connsiteX90" fmla="*/ 1838798 w 4629710"/>
              <a:gd name="connsiteY90" fmla="*/ 795146 h 2086429"/>
              <a:gd name="connsiteX91" fmla="*/ 4629710 w 4629710"/>
              <a:gd name="connsiteY91" fmla="*/ 514384 h 2086429"/>
              <a:gd name="connsiteX92" fmla="*/ 4629710 w 4629710"/>
              <a:gd name="connsiteY92" fmla="*/ 828997 h 2086429"/>
              <a:gd name="connsiteX93" fmla="*/ 4595945 w 4629710"/>
              <a:gd name="connsiteY93" fmla="*/ 863022 h 2086429"/>
              <a:gd name="connsiteX94" fmla="*/ 3437297 w 4629710"/>
              <a:gd name="connsiteY94" fmla="*/ 2030584 h 2086429"/>
              <a:gd name="connsiteX95" fmla="*/ 3381878 w 4629710"/>
              <a:gd name="connsiteY95" fmla="*/ 2086429 h 2086429"/>
              <a:gd name="connsiteX96" fmla="*/ 3070403 w 4629710"/>
              <a:gd name="connsiteY96" fmla="*/ 2086429 h 2086429"/>
              <a:gd name="connsiteX97" fmla="*/ 3214665 w 4629710"/>
              <a:gd name="connsiteY97" fmla="*/ 1940988 h 2086429"/>
              <a:gd name="connsiteX98" fmla="*/ 4469965 w 4629710"/>
              <a:gd name="connsiteY98" fmla="*/ 675434 h 2086429"/>
              <a:gd name="connsiteX99" fmla="*/ 4629710 w 4629710"/>
              <a:gd name="connsiteY99" fmla="*/ 0 h 2086429"/>
              <a:gd name="connsiteX100" fmla="*/ 4629710 w 4629710"/>
              <a:gd name="connsiteY100" fmla="*/ 314353 h 2086429"/>
              <a:gd name="connsiteX101" fmla="*/ 4558252 w 4629710"/>
              <a:gd name="connsiteY101" fmla="*/ 386295 h 2086429"/>
              <a:gd name="connsiteX102" fmla="*/ 3117080 w 4629710"/>
              <a:gd name="connsiteY102" fmla="*/ 1837231 h 2086429"/>
              <a:gd name="connsiteX103" fmla="*/ 2869559 w 4629710"/>
              <a:gd name="connsiteY103" fmla="*/ 2086429 h 2086429"/>
              <a:gd name="connsiteX104" fmla="*/ 2558298 w 4629710"/>
              <a:gd name="connsiteY104" fmla="*/ 2086429 h 2086429"/>
              <a:gd name="connsiteX105" fmla="*/ 2623869 w 4629710"/>
              <a:gd name="connsiteY105" fmla="*/ 2020383 h 2086429"/>
              <a:gd name="connsiteX106" fmla="*/ 4514978 w 4629710"/>
              <a:gd name="connsiteY106" fmla="*/ 115564 h 2086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4629710" h="2086429">
                <a:moveTo>
                  <a:pt x="4629710" y="2062620"/>
                </a:moveTo>
                <a:lnTo>
                  <a:pt x="4629710" y="2086429"/>
                </a:lnTo>
                <a:lnTo>
                  <a:pt x="4606079" y="2086429"/>
                </a:lnTo>
                <a:close/>
                <a:moveTo>
                  <a:pt x="1769949" y="1893739"/>
                </a:moveTo>
                <a:cubicBezTo>
                  <a:pt x="1798116" y="1893739"/>
                  <a:pt x="1826283" y="1904822"/>
                  <a:pt x="1847524" y="1926988"/>
                </a:cubicBezTo>
                <a:cubicBezTo>
                  <a:pt x="1891853" y="1969473"/>
                  <a:pt x="1891853" y="2039666"/>
                  <a:pt x="1847524" y="2082151"/>
                </a:cubicBezTo>
                <a:cubicBezTo>
                  <a:pt x="1847524" y="2082151"/>
                  <a:pt x="1847524" y="2082151"/>
                  <a:pt x="1845924" y="2083764"/>
                </a:cubicBezTo>
                <a:lnTo>
                  <a:pt x="1843281" y="2086429"/>
                </a:lnTo>
                <a:lnTo>
                  <a:pt x="1534067" y="2086429"/>
                </a:lnTo>
                <a:lnTo>
                  <a:pt x="1692374" y="1926988"/>
                </a:lnTo>
                <a:cubicBezTo>
                  <a:pt x="1713615" y="1904822"/>
                  <a:pt x="1741782" y="1893739"/>
                  <a:pt x="1769949" y="1893739"/>
                </a:cubicBezTo>
                <a:close/>
                <a:moveTo>
                  <a:pt x="2462350" y="1712302"/>
                </a:moveTo>
                <a:cubicBezTo>
                  <a:pt x="2490519" y="1712302"/>
                  <a:pt x="2518688" y="1722924"/>
                  <a:pt x="2539931" y="1744168"/>
                </a:cubicBezTo>
                <a:cubicBezTo>
                  <a:pt x="2582415" y="1788503"/>
                  <a:pt x="2582415" y="1858701"/>
                  <a:pt x="2539931" y="1901188"/>
                </a:cubicBezTo>
                <a:cubicBezTo>
                  <a:pt x="2539931" y="1901188"/>
                  <a:pt x="2539931" y="1901188"/>
                  <a:pt x="2369776" y="2072642"/>
                </a:cubicBezTo>
                <a:lnTo>
                  <a:pt x="2356093" y="2086429"/>
                </a:lnTo>
                <a:lnTo>
                  <a:pt x="2045101" y="2086429"/>
                </a:lnTo>
                <a:lnTo>
                  <a:pt x="2115833" y="2015158"/>
                </a:lnTo>
                <a:cubicBezTo>
                  <a:pt x="2203361" y="1926962"/>
                  <a:pt x="2292990" y="1836649"/>
                  <a:pt x="2384770" y="1744168"/>
                </a:cubicBezTo>
                <a:cubicBezTo>
                  <a:pt x="2406013" y="1722924"/>
                  <a:pt x="2434181" y="1712302"/>
                  <a:pt x="2462350" y="1712302"/>
                </a:cubicBezTo>
                <a:close/>
                <a:moveTo>
                  <a:pt x="4629710" y="1546814"/>
                </a:moveTo>
                <a:lnTo>
                  <a:pt x="4629710" y="1858916"/>
                </a:lnTo>
                <a:lnTo>
                  <a:pt x="4619307" y="1869385"/>
                </a:lnTo>
                <a:cubicBezTo>
                  <a:pt x="4552784" y="1936338"/>
                  <a:pt x="4484229" y="2005336"/>
                  <a:pt x="4413580" y="2076441"/>
                </a:cubicBezTo>
                <a:lnTo>
                  <a:pt x="4403656" y="2086429"/>
                </a:lnTo>
                <a:lnTo>
                  <a:pt x="4093847" y="2086429"/>
                </a:lnTo>
                <a:lnTo>
                  <a:pt x="4162148" y="2017650"/>
                </a:lnTo>
                <a:cubicBezTo>
                  <a:pt x="4291492" y="1887401"/>
                  <a:pt x="4439313" y="1738544"/>
                  <a:pt x="4608252" y="1568422"/>
                </a:cubicBezTo>
                <a:close/>
                <a:moveTo>
                  <a:pt x="2238267" y="1422274"/>
                </a:moveTo>
                <a:cubicBezTo>
                  <a:pt x="2266433" y="1422274"/>
                  <a:pt x="2294599" y="1433380"/>
                  <a:pt x="2315838" y="1455593"/>
                </a:cubicBezTo>
                <a:cubicBezTo>
                  <a:pt x="2360165" y="1498167"/>
                  <a:pt x="2360165" y="1568507"/>
                  <a:pt x="2315838" y="1611082"/>
                </a:cubicBezTo>
                <a:cubicBezTo>
                  <a:pt x="2315838" y="1611082"/>
                  <a:pt x="2315838" y="1611082"/>
                  <a:pt x="2083124" y="1848018"/>
                </a:cubicBezTo>
                <a:cubicBezTo>
                  <a:pt x="2040645" y="1890592"/>
                  <a:pt x="1970461" y="1890592"/>
                  <a:pt x="1927981" y="1848018"/>
                </a:cubicBezTo>
                <a:cubicBezTo>
                  <a:pt x="1885502" y="1803592"/>
                  <a:pt x="1885502" y="1733252"/>
                  <a:pt x="1927981" y="1690678"/>
                </a:cubicBezTo>
                <a:cubicBezTo>
                  <a:pt x="1927981" y="1690678"/>
                  <a:pt x="1927981" y="1690678"/>
                  <a:pt x="2160695" y="1455593"/>
                </a:cubicBezTo>
                <a:cubicBezTo>
                  <a:pt x="2181935" y="1433380"/>
                  <a:pt x="2210101" y="1422274"/>
                  <a:pt x="2238267" y="1422274"/>
                </a:cubicBezTo>
                <a:close/>
                <a:moveTo>
                  <a:pt x="828764" y="1296841"/>
                </a:moveTo>
                <a:cubicBezTo>
                  <a:pt x="856944" y="1296841"/>
                  <a:pt x="885125" y="1307926"/>
                  <a:pt x="906376" y="1330096"/>
                </a:cubicBezTo>
                <a:cubicBezTo>
                  <a:pt x="948878" y="1372589"/>
                  <a:pt x="948878" y="1442796"/>
                  <a:pt x="906376" y="1485289"/>
                </a:cubicBezTo>
                <a:cubicBezTo>
                  <a:pt x="906376" y="1485289"/>
                  <a:pt x="906376" y="1485289"/>
                  <a:pt x="442282" y="1952837"/>
                </a:cubicBezTo>
                <a:lnTo>
                  <a:pt x="309677" y="2086429"/>
                </a:lnTo>
                <a:lnTo>
                  <a:pt x="0" y="2086429"/>
                </a:lnTo>
                <a:lnTo>
                  <a:pt x="86087" y="1999748"/>
                </a:lnTo>
                <a:cubicBezTo>
                  <a:pt x="291823" y="1792593"/>
                  <a:pt x="513120" y="1569771"/>
                  <a:pt x="751152" y="1330096"/>
                </a:cubicBezTo>
                <a:cubicBezTo>
                  <a:pt x="772404" y="1307926"/>
                  <a:pt x="800583" y="1296841"/>
                  <a:pt x="828764" y="1296841"/>
                </a:cubicBezTo>
                <a:close/>
                <a:moveTo>
                  <a:pt x="2890951" y="1280952"/>
                </a:moveTo>
                <a:cubicBezTo>
                  <a:pt x="2919126" y="1280952"/>
                  <a:pt x="2947301" y="1292024"/>
                  <a:pt x="2968547" y="1314167"/>
                </a:cubicBezTo>
                <a:cubicBezTo>
                  <a:pt x="3011040" y="1356609"/>
                  <a:pt x="3011040" y="1426731"/>
                  <a:pt x="2968547" y="1471018"/>
                </a:cubicBezTo>
                <a:cubicBezTo>
                  <a:pt x="2968547" y="1471018"/>
                  <a:pt x="2968547" y="1471018"/>
                  <a:pt x="2781947" y="1657393"/>
                </a:cubicBezTo>
                <a:cubicBezTo>
                  <a:pt x="2739454" y="1701680"/>
                  <a:pt x="2669249" y="1701680"/>
                  <a:pt x="2626756" y="1657393"/>
                </a:cubicBezTo>
                <a:cubicBezTo>
                  <a:pt x="2582415" y="1614951"/>
                  <a:pt x="2582415" y="1544830"/>
                  <a:pt x="2626756" y="1500543"/>
                </a:cubicBezTo>
                <a:cubicBezTo>
                  <a:pt x="2626756" y="1500543"/>
                  <a:pt x="2626756" y="1500543"/>
                  <a:pt x="2813355" y="1314167"/>
                </a:cubicBezTo>
                <a:cubicBezTo>
                  <a:pt x="2834601" y="1292024"/>
                  <a:pt x="2862776" y="1280952"/>
                  <a:pt x="2890951" y="1280952"/>
                </a:cubicBezTo>
                <a:close/>
                <a:moveTo>
                  <a:pt x="2489546" y="1169336"/>
                </a:moveTo>
                <a:cubicBezTo>
                  <a:pt x="2517821" y="1169336"/>
                  <a:pt x="2546097" y="1179916"/>
                  <a:pt x="2568346" y="1201077"/>
                </a:cubicBezTo>
                <a:cubicBezTo>
                  <a:pt x="2610990" y="1245238"/>
                  <a:pt x="2610990" y="1315160"/>
                  <a:pt x="2568346" y="1357482"/>
                </a:cubicBezTo>
                <a:cubicBezTo>
                  <a:pt x="2523847" y="1401643"/>
                  <a:pt x="2455245" y="1401643"/>
                  <a:pt x="2410746" y="1357482"/>
                </a:cubicBezTo>
                <a:cubicBezTo>
                  <a:pt x="2368102" y="1315160"/>
                  <a:pt x="2368102" y="1245238"/>
                  <a:pt x="2410746" y="1201077"/>
                </a:cubicBezTo>
                <a:cubicBezTo>
                  <a:pt x="2432996" y="1179916"/>
                  <a:pt x="2461271" y="1169336"/>
                  <a:pt x="2489546" y="1169336"/>
                </a:cubicBezTo>
                <a:close/>
                <a:moveTo>
                  <a:pt x="4629710" y="1030758"/>
                </a:moveTo>
                <a:lnTo>
                  <a:pt x="4629710" y="1344123"/>
                </a:lnTo>
                <a:lnTo>
                  <a:pt x="4521168" y="1453492"/>
                </a:lnTo>
                <a:cubicBezTo>
                  <a:pt x="4370413" y="1605399"/>
                  <a:pt x="4211859" y="1765162"/>
                  <a:pt x="4045104" y="1933189"/>
                </a:cubicBezTo>
                <a:lnTo>
                  <a:pt x="3893025" y="2086429"/>
                </a:lnTo>
                <a:lnTo>
                  <a:pt x="3582033" y="2086429"/>
                </a:lnTo>
                <a:lnTo>
                  <a:pt x="3589225" y="2079182"/>
                </a:lnTo>
                <a:cubicBezTo>
                  <a:pt x="3763876" y="1903199"/>
                  <a:pt x="4074367" y="1590339"/>
                  <a:pt x="4626351" y="1034143"/>
                </a:cubicBezTo>
                <a:close/>
                <a:moveTo>
                  <a:pt x="1614625" y="1018568"/>
                </a:moveTo>
                <a:cubicBezTo>
                  <a:pt x="1642794" y="1018568"/>
                  <a:pt x="1670963" y="1029194"/>
                  <a:pt x="1692206" y="1050446"/>
                </a:cubicBezTo>
                <a:cubicBezTo>
                  <a:pt x="1734690" y="1094798"/>
                  <a:pt x="1734690" y="1165022"/>
                  <a:pt x="1692206" y="1207526"/>
                </a:cubicBezTo>
                <a:cubicBezTo>
                  <a:pt x="1692206" y="1207526"/>
                  <a:pt x="1692206" y="1207526"/>
                  <a:pt x="904454" y="2001593"/>
                </a:cubicBezTo>
                <a:lnTo>
                  <a:pt x="820292" y="2086429"/>
                </a:lnTo>
                <a:lnTo>
                  <a:pt x="509300" y="2086429"/>
                </a:lnTo>
                <a:lnTo>
                  <a:pt x="535713" y="2059804"/>
                </a:lnTo>
                <a:cubicBezTo>
                  <a:pt x="837224" y="1755877"/>
                  <a:pt x="1169926" y="1420508"/>
                  <a:pt x="1537045" y="1050446"/>
                </a:cubicBezTo>
                <a:cubicBezTo>
                  <a:pt x="1558288" y="1029194"/>
                  <a:pt x="1586457" y="1018568"/>
                  <a:pt x="1614625" y="1018568"/>
                </a:cubicBezTo>
                <a:close/>
                <a:moveTo>
                  <a:pt x="2303600" y="841225"/>
                </a:moveTo>
                <a:cubicBezTo>
                  <a:pt x="2331769" y="841225"/>
                  <a:pt x="2359938" y="852309"/>
                  <a:pt x="2381181" y="874475"/>
                </a:cubicBezTo>
                <a:cubicBezTo>
                  <a:pt x="2423665" y="916960"/>
                  <a:pt x="2423665" y="987153"/>
                  <a:pt x="2381181" y="1031485"/>
                </a:cubicBezTo>
                <a:cubicBezTo>
                  <a:pt x="2381181" y="1031485"/>
                  <a:pt x="2381181" y="1031485"/>
                  <a:pt x="1379622" y="2040153"/>
                </a:cubicBezTo>
                <a:lnTo>
                  <a:pt x="1333672" y="2086429"/>
                </a:lnTo>
                <a:lnTo>
                  <a:pt x="1022608" y="2086429"/>
                </a:lnTo>
                <a:lnTo>
                  <a:pt x="1076516" y="2032139"/>
                </a:lnTo>
                <a:cubicBezTo>
                  <a:pt x="1416254" y="1689990"/>
                  <a:pt x="1797714" y="1305822"/>
                  <a:pt x="2226020" y="874475"/>
                </a:cubicBezTo>
                <a:cubicBezTo>
                  <a:pt x="2247263" y="852309"/>
                  <a:pt x="2275431" y="841225"/>
                  <a:pt x="2303600" y="841225"/>
                </a:cubicBezTo>
                <a:close/>
                <a:moveTo>
                  <a:pt x="1838798" y="795146"/>
                </a:moveTo>
                <a:cubicBezTo>
                  <a:pt x="1866888" y="795146"/>
                  <a:pt x="1894978" y="806186"/>
                  <a:pt x="1916161" y="828267"/>
                </a:cubicBezTo>
                <a:cubicBezTo>
                  <a:pt x="1958527" y="870588"/>
                  <a:pt x="1958527" y="940510"/>
                  <a:pt x="1916161" y="984672"/>
                </a:cubicBezTo>
                <a:cubicBezTo>
                  <a:pt x="1873795" y="1026993"/>
                  <a:pt x="1803800" y="1026993"/>
                  <a:pt x="1761434" y="984672"/>
                </a:cubicBezTo>
                <a:cubicBezTo>
                  <a:pt x="1717227" y="940510"/>
                  <a:pt x="1717227" y="870588"/>
                  <a:pt x="1761434" y="828267"/>
                </a:cubicBezTo>
                <a:cubicBezTo>
                  <a:pt x="1782617" y="806186"/>
                  <a:pt x="1810708" y="795146"/>
                  <a:pt x="1838798" y="795146"/>
                </a:cubicBezTo>
                <a:close/>
                <a:moveTo>
                  <a:pt x="4629710" y="514384"/>
                </a:moveTo>
                <a:lnTo>
                  <a:pt x="4629710" y="828997"/>
                </a:lnTo>
                <a:lnTo>
                  <a:pt x="4595945" y="863022"/>
                </a:lnTo>
                <a:cubicBezTo>
                  <a:pt x="4281421" y="1179966"/>
                  <a:pt x="3899954" y="1564368"/>
                  <a:pt x="3437297" y="2030584"/>
                </a:cubicBezTo>
                <a:lnTo>
                  <a:pt x="3381878" y="2086429"/>
                </a:lnTo>
                <a:lnTo>
                  <a:pt x="3070403" y="2086429"/>
                </a:lnTo>
                <a:lnTo>
                  <a:pt x="3214665" y="1940988"/>
                </a:lnTo>
                <a:cubicBezTo>
                  <a:pt x="3538718" y="1614288"/>
                  <a:pt x="3949427" y="1200224"/>
                  <a:pt x="4469965" y="675434"/>
                </a:cubicBezTo>
                <a:close/>
                <a:moveTo>
                  <a:pt x="4629710" y="0"/>
                </a:moveTo>
                <a:lnTo>
                  <a:pt x="4629710" y="314353"/>
                </a:lnTo>
                <a:lnTo>
                  <a:pt x="4558252" y="386295"/>
                </a:lnTo>
                <a:cubicBezTo>
                  <a:pt x="4166000" y="781204"/>
                  <a:pt x="3691376" y="1259044"/>
                  <a:pt x="3117080" y="1837231"/>
                </a:cubicBezTo>
                <a:lnTo>
                  <a:pt x="2869559" y="2086429"/>
                </a:lnTo>
                <a:lnTo>
                  <a:pt x="2558298" y="2086429"/>
                </a:lnTo>
                <a:lnTo>
                  <a:pt x="2623869" y="2020383"/>
                </a:lnTo>
                <a:cubicBezTo>
                  <a:pt x="2894027" y="1748266"/>
                  <a:pt x="3434344" y="1204032"/>
                  <a:pt x="4514978" y="115564"/>
                </a:cubicBezTo>
                <a:close/>
              </a:path>
            </a:pathLst>
          </a:custGeom>
          <a:gradFill>
            <a:gsLst>
              <a:gs pos="47000">
                <a:schemeClr val="accent3"/>
              </a:gs>
              <a:gs pos="100000">
                <a:schemeClr val="accent3">
                  <a:lumMod val="7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文本框 18"/>
          <p:cNvSpPr txBox="1"/>
          <p:nvPr/>
        </p:nvSpPr>
        <p:spPr>
          <a:xfrm>
            <a:off x="1731645" y="2912745"/>
            <a:ext cx="4291965" cy="768350"/>
          </a:xfrm>
          <a:prstGeom prst="rect">
            <a:avLst/>
          </a:prstGeom>
          <a:noFill/>
        </p:spPr>
        <p:txBody>
          <a:bodyPr wrap="square" rtlCol="0">
            <a:spAutoFit/>
          </a:bodyPr>
          <a:lstStyle/>
          <a:p>
            <a:r>
              <a:rPr lang="zh-CN" altLang="en-US" sz="4400" dirty="0" smtClean="0">
                <a:solidFill>
                  <a:schemeClr val="tx1"/>
                </a:solidFill>
              </a:rPr>
              <a:t>大数据相关项目</a:t>
            </a:r>
            <a:endParaRPr lang="zh-CN" altLang="en-US" sz="4400" dirty="0" smtClean="0">
              <a:solidFill>
                <a:schemeClr val="tx1"/>
              </a:solidFill>
            </a:endParaRPr>
          </a:p>
        </p:txBody>
      </p:sp>
      <p:sp>
        <p:nvSpPr>
          <p:cNvPr id="20" name="文本框 19"/>
          <p:cNvSpPr txBox="1"/>
          <p:nvPr/>
        </p:nvSpPr>
        <p:spPr>
          <a:xfrm>
            <a:off x="1731382" y="2151214"/>
            <a:ext cx="4364618" cy="460375"/>
          </a:xfrm>
          <a:prstGeom prst="rect">
            <a:avLst/>
          </a:prstGeom>
          <a:noFill/>
        </p:spPr>
        <p:txBody>
          <a:bodyPr wrap="square" rtlCol="0">
            <a:spAutoFit/>
          </a:bodyPr>
          <a:lstStyle/>
          <a:p>
            <a:pPr algn="l"/>
            <a:r>
              <a:rPr lang="zh-CN" altLang="en-US" sz="2400" b="1" dirty="0">
                <a:latin typeface="Times New Roman" panose="02020603050405020304" charset="0"/>
                <a:ea typeface="+mj-ea"/>
                <a:cs typeface="Times New Roman" panose="02020603050405020304" charset="0"/>
              </a:rPr>
              <a:t>ｗｅｅｋｌｙ　ｒｅｐｏｒｔ</a:t>
            </a:r>
            <a:endParaRPr lang="en-US" altLang="zh-CN" sz="2400" b="1" dirty="0">
              <a:latin typeface="Times New Roman" panose="02020603050405020304" charset="0"/>
              <a:ea typeface="+mj-ea"/>
              <a:cs typeface="Times New Roman" panose="02020603050405020304" charset="0"/>
            </a:endParaRPr>
          </a:p>
        </p:txBody>
      </p:sp>
      <p:cxnSp>
        <p:nvCxnSpPr>
          <p:cNvPr id="24" name="直接连接符 23"/>
          <p:cNvCxnSpPr/>
          <p:nvPr/>
        </p:nvCxnSpPr>
        <p:spPr>
          <a:xfrm>
            <a:off x="1731382" y="2712574"/>
            <a:ext cx="436461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731382" y="3982065"/>
            <a:ext cx="356451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7750175" y="1237615"/>
            <a:ext cx="3766820" cy="1063625"/>
          </a:xfrm>
          <a:prstGeom prst="rect">
            <a:avLst/>
          </a:prstGeom>
        </p:spPr>
      </p:pic>
      <p:pic>
        <p:nvPicPr>
          <p:cNvPr id="5" name="图片 4"/>
          <p:cNvPicPr>
            <a:picLocks noChangeAspect="1"/>
          </p:cNvPicPr>
          <p:nvPr/>
        </p:nvPicPr>
        <p:blipFill>
          <a:blip r:embed="rId4"/>
          <a:stretch>
            <a:fillRect/>
          </a:stretch>
        </p:blipFill>
        <p:spPr>
          <a:xfrm>
            <a:off x="8185785" y="2611755"/>
            <a:ext cx="2078355" cy="15589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bldLst>
      <p:bldP spid="21" grpId="0"/>
      <p:bldP spid="12" grpId="0" animBg="1"/>
      <p:bldP spid="16" grpId="0" animBg="1"/>
      <p:bldP spid="19" grpId="0" build="allAtOnce"/>
      <p:bldP spid="2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152248"/>
            <a:ext cx="350774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DWS</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层</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a:t>
            </a:r>
            <a:r>
              <a:rPr lang="zh-CN" sz="2400" b="1" dirty="0">
                <a:solidFill>
                  <a:schemeClr val="tx1">
                    <a:lumMod val="75000"/>
                    <a:lumOff val="25000"/>
                  </a:schemeClr>
                </a:solidFill>
                <a:latin typeface="微软雅黑" panose="020B0503020204020204" pitchFamily="34" charset="-122"/>
                <a:ea typeface="微软雅黑" panose="020B0503020204020204" pitchFamily="34" charset="-122"/>
              </a:rPr>
              <a:t>用户留存率分析</a:t>
            </a:r>
            <a:endParaRPr 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2" name="对象 -2147482592"/>
          <p:cNvGraphicFramePr>
            <a:graphicFrameLocks noChangeAspect="1"/>
          </p:cNvGraphicFramePr>
          <p:nvPr/>
        </p:nvGraphicFramePr>
        <p:xfrm>
          <a:off x="467360" y="773430"/>
          <a:ext cx="10576560" cy="5457825"/>
        </p:xfrm>
        <a:graphic>
          <a:graphicData uri="http://schemas.openxmlformats.org/presentationml/2006/ole">
            <mc:AlternateContent xmlns:mc="http://schemas.openxmlformats.org/markup-compatibility/2006">
              <mc:Choice xmlns:v="urn:schemas-microsoft-com:vml" Requires="v">
                <p:oleObj spid="_x0000_s3076" name="" r:id="rId1" imgW="4587240" imgH="2575560" progId="PowerPoint.Show.12">
                  <p:embed/>
                </p:oleObj>
              </mc:Choice>
              <mc:Fallback>
                <p:oleObj name="" r:id="rId1" imgW="4587240" imgH="2575560" progId="PowerPoint.Show.12">
                  <p:embed/>
                  <p:pic>
                    <p:nvPicPr>
                      <p:cNvPr id="0" name="图片 3075"/>
                      <p:cNvPicPr/>
                      <p:nvPr/>
                    </p:nvPicPr>
                    <p:blipFill>
                      <a:blip r:embed="rId2"/>
                      <a:srcRect t="8603"/>
                      <a:stretch>
                        <a:fillRect/>
                      </a:stretch>
                    </p:blipFill>
                    <p:spPr>
                      <a:xfrm>
                        <a:off x="467360" y="773430"/>
                        <a:ext cx="10576560" cy="545782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152248"/>
            <a:ext cx="381254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DWS</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层</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沉默用户数分析：</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2" name="对象 -2147482588"/>
          <p:cNvGraphicFramePr>
            <a:graphicFrameLocks noChangeAspect="1"/>
          </p:cNvGraphicFramePr>
          <p:nvPr/>
        </p:nvGraphicFramePr>
        <p:xfrm>
          <a:off x="728345" y="988060"/>
          <a:ext cx="11038205" cy="5045075"/>
        </p:xfrm>
        <a:graphic>
          <a:graphicData uri="http://schemas.openxmlformats.org/presentationml/2006/ole">
            <mc:AlternateContent xmlns:mc="http://schemas.openxmlformats.org/markup-compatibility/2006">
              <mc:Choice xmlns:v="urn:schemas-microsoft-com:vml" Requires="v">
                <p:oleObj spid="_x0000_s3076" name="" r:id="rId1" imgW="4572000" imgH="2572385" progId="PowerPoint.Show.12">
                  <p:embed/>
                </p:oleObj>
              </mc:Choice>
              <mc:Fallback>
                <p:oleObj name="" r:id="rId1" imgW="4572000" imgH="2572385" progId="PowerPoint.Show.12">
                  <p:embed/>
                  <p:pic>
                    <p:nvPicPr>
                      <p:cNvPr id="0" name="图片 3075"/>
                      <p:cNvPicPr/>
                      <p:nvPr/>
                    </p:nvPicPr>
                    <p:blipFill>
                      <a:blip r:embed="rId2"/>
                      <a:srcRect t="9231" b="9548"/>
                      <a:stretch>
                        <a:fillRect/>
                      </a:stretch>
                    </p:blipFill>
                    <p:spPr>
                      <a:xfrm>
                        <a:off x="728345" y="988060"/>
                        <a:ext cx="11038205" cy="504507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152248"/>
            <a:ext cx="564134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DWS</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层</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最近</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连续三周活跃用户数分析</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2" name="对象 -2147482585"/>
          <p:cNvGraphicFramePr>
            <a:graphicFrameLocks noChangeAspect="1"/>
          </p:cNvGraphicFramePr>
          <p:nvPr/>
        </p:nvGraphicFramePr>
        <p:xfrm>
          <a:off x="601345" y="671830"/>
          <a:ext cx="11299825" cy="5776595"/>
        </p:xfrm>
        <a:graphic>
          <a:graphicData uri="http://schemas.openxmlformats.org/presentationml/2006/ole">
            <mc:AlternateContent xmlns:mc="http://schemas.openxmlformats.org/markup-compatibility/2006">
              <mc:Choice xmlns:v="urn:schemas-microsoft-com:vml" Requires="v">
                <p:oleObj spid="_x0000_s3076" name="" r:id="rId1" imgW="4572000" imgH="2572385" progId="PowerPoint.Show.12">
                  <p:embed/>
                </p:oleObj>
              </mc:Choice>
              <mc:Fallback>
                <p:oleObj name="" r:id="rId1" imgW="4572000" imgH="2572385" progId="PowerPoint.Show.12">
                  <p:embed/>
                  <p:pic>
                    <p:nvPicPr>
                      <p:cNvPr id="0" name="图片 3075"/>
                      <p:cNvPicPr/>
                      <p:nvPr/>
                    </p:nvPicPr>
                    <p:blipFill>
                      <a:blip r:embed="rId2"/>
                      <a:srcRect t="9149"/>
                      <a:stretch>
                        <a:fillRect/>
                      </a:stretch>
                    </p:blipFill>
                    <p:spPr>
                      <a:xfrm>
                        <a:off x="601345" y="671830"/>
                        <a:ext cx="11299825" cy="577659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152248"/>
            <a:ext cx="594614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DWS</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层</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最近一周内连续三天活跃用户数</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2" name="对象 -2147482584"/>
          <p:cNvGraphicFramePr>
            <a:graphicFrameLocks noChangeAspect="1"/>
          </p:cNvGraphicFramePr>
          <p:nvPr/>
        </p:nvGraphicFramePr>
        <p:xfrm>
          <a:off x="313055" y="875030"/>
          <a:ext cx="11443335" cy="5821680"/>
        </p:xfrm>
        <a:graphic>
          <a:graphicData uri="http://schemas.openxmlformats.org/presentationml/2006/ole">
            <mc:AlternateContent xmlns:mc="http://schemas.openxmlformats.org/markup-compatibility/2006">
              <mc:Choice xmlns:v="urn:schemas-microsoft-com:vml" Requires="v">
                <p:oleObj spid="_x0000_s3076" name="" r:id="rId1" imgW="4572000" imgH="2572385" progId="PowerPoint.Show.12">
                  <p:embed/>
                </p:oleObj>
              </mc:Choice>
              <mc:Fallback>
                <p:oleObj name="" r:id="rId1" imgW="4572000" imgH="2572385" progId="PowerPoint.Show.12">
                  <p:embed/>
                  <p:pic>
                    <p:nvPicPr>
                      <p:cNvPr id="0" name="图片 3075"/>
                      <p:cNvPicPr/>
                      <p:nvPr/>
                    </p:nvPicPr>
                    <p:blipFill>
                      <a:blip r:embed="rId2"/>
                      <a:srcRect t="9586"/>
                      <a:stretch>
                        <a:fillRect/>
                      </a:stretch>
                    </p:blipFill>
                    <p:spPr>
                      <a:xfrm>
                        <a:off x="313055" y="875030"/>
                        <a:ext cx="11443335" cy="582168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152248"/>
            <a:ext cx="346519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DWS</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层 用户行为宽表：</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703580" y="770890"/>
            <a:ext cx="10609580" cy="53955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152248"/>
            <a:ext cx="442214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DWS</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层</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用户行为转化率分析</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2" name="对象 -2147482580"/>
          <p:cNvGraphicFramePr>
            <a:graphicFrameLocks noChangeAspect="1"/>
          </p:cNvGraphicFramePr>
          <p:nvPr/>
        </p:nvGraphicFramePr>
        <p:xfrm>
          <a:off x="251460" y="842010"/>
          <a:ext cx="11689080" cy="5461000"/>
        </p:xfrm>
        <a:graphic>
          <a:graphicData uri="http://schemas.openxmlformats.org/presentationml/2006/ole">
            <mc:AlternateContent xmlns:mc="http://schemas.openxmlformats.org/markup-compatibility/2006">
              <mc:Choice xmlns:v="urn:schemas-microsoft-com:vml" Requires="v">
                <p:oleObj spid="_x0000_s3076" name="" r:id="rId1" imgW="4572000" imgH="2572385" progId="PowerPoint.Show.12">
                  <p:embed/>
                </p:oleObj>
              </mc:Choice>
              <mc:Fallback>
                <p:oleObj name="" r:id="rId1" imgW="4572000" imgH="2572385" progId="PowerPoint.Show.12">
                  <p:embed/>
                  <p:pic>
                    <p:nvPicPr>
                      <p:cNvPr id="0" name="图片 3075"/>
                      <p:cNvPicPr/>
                      <p:nvPr/>
                    </p:nvPicPr>
                    <p:blipFill>
                      <a:blip r:embed="rId2"/>
                      <a:srcRect t="9355" b="7441"/>
                      <a:stretch>
                        <a:fillRect/>
                      </a:stretch>
                    </p:blipFill>
                    <p:spPr>
                      <a:xfrm>
                        <a:off x="251460" y="842010"/>
                        <a:ext cx="11689080" cy="546100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58478" y="535788"/>
            <a:ext cx="321056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MapReduce</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数据流：</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2" name="对象 -2147482610"/>
          <p:cNvGraphicFramePr>
            <a:graphicFrameLocks noChangeAspect="1"/>
          </p:cNvGraphicFramePr>
          <p:nvPr/>
        </p:nvGraphicFramePr>
        <p:xfrm>
          <a:off x="895350" y="1337945"/>
          <a:ext cx="10401300" cy="4300855"/>
        </p:xfrm>
        <a:graphic>
          <a:graphicData uri="http://schemas.openxmlformats.org/presentationml/2006/ole">
            <mc:AlternateContent xmlns:mc="http://schemas.openxmlformats.org/markup-compatibility/2006">
              <mc:Choice xmlns:v="urn:schemas-microsoft-com:vml" Requires="v">
                <p:oleObj spid="_x0000_s4" name="" r:id="rId1" imgW="4572000" imgH="2572385" progId="PowerPoint.Show.12">
                  <p:embed/>
                </p:oleObj>
              </mc:Choice>
              <mc:Fallback>
                <p:oleObj name="" r:id="rId1" imgW="4572000" imgH="2572385" progId="PowerPoint.Show.12">
                  <p:embed/>
                  <p:pic>
                    <p:nvPicPr>
                      <p:cNvPr id="0" name="图片 3"/>
                      <p:cNvPicPr/>
                      <p:nvPr/>
                    </p:nvPicPr>
                    <p:blipFill>
                      <a:blip r:embed="rId2"/>
                      <a:srcRect t="10450" b="9300"/>
                      <a:stretch>
                        <a:fillRect/>
                      </a:stretch>
                    </p:blipFill>
                    <p:spPr>
                      <a:xfrm>
                        <a:off x="895350" y="1337945"/>
                        <a:ext cx="10401300" cy="430085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152248"/>
            <a:ext cx="306895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MapTask</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工作机制</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2" name="对象 -2147482571"/>
          <p:cNvGraphicFramePr>
            <a:graphicFrameLocks noChangeAspect="1"/>
          </p:cNvGraphicFramePr>
          <p:nvPr/>
        </p:nvGraphicFramePr>
        <p:xfrm>
          <a:off x="501015" y="777240"/>
          <a:ext cx="11050270" cy="5650865"/>
        </p:xfrm>
        <a:graphic>
          <a:graphicData uri="http://schemas.openxmlformats.org/presentationml/2006/ole">
            <mc:AlternateContent xmlns:mc="http://schemas.openxmlformats.org/markup-compatibility/2006">
              <mc:Choice xmlns:v="urn:schemas-microsoft-com:vml" Requires="v">
                <p:oleObj spid="_x0000_s4" name="" r:id="rId1" imgW="4579620" imgH="2576830" progId="PowerPoint.Show.12">
                  <p:embed/>
                </p:oleObj>
              </mc:Choice>
              <mc:Fallback>
                <p:oleObj name="" r:id="rId1" imgW="4579620" imgH="2576830" progId="PowerPoint.Show.12">
                  <p:embed/>
                  <p:pic>
                    <p:nvPicPr>
                      <p:cNvPr id="0" name="图片 3"/>
                      <p:cNvPicPr/>
                      <p:nvPr/>
                    </p:nvPicPr>
                    <p:blipFill>
                      <a:blip r:embed="rId2"/>
                      <a:srcRect t="9375"/>
                      <a:stretch>
                        <a:fillRect/>
                      </a:stretch>
                    </p:blipFill>
                    <p:spPr>
                      <a:xfrm>
                        <a:off x="501015" y="777240"/>
                        <a:ext cx="11050270" cy="565086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152248"/>
            <a:ext cx="349186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ReduceTask</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工作机制</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2" name="对象 -2147482570"/>
          <p:cNvGraphicFramePr>
            <a:graphicFrameLocks noChangeAspect="1"/>
          </p:cNvGraphicFramePr>
          <p:nvPr/>
        </p:nvGraphicFramePr>
        <p:xfrm>
          <a:off x="313055" y="749935"/>
          <a:ext cx="11718290" cy="5553710"/>
        </p:xfrm>
        <a:graphic>
          <a:graphicData uri="http://schemas.openxmlformats.org/presentationml/2006/ole">
            <mc:AlternateContent xmlns:mc="http://schemas.openxmlformats.org/markup-compatibility/2006">
              <mc:Choice xmlns:v="urn:schemas-microsoft-com:vml" Requires="v">
                <p:oleObj spid="_x0000_s4" name="" r:id="rId1" imgW="4579620" imgH="2576830" progId="PowerPoint.Show.12">
                  <p:embed/>
                </p:oleObj>
              </mc:Choice>
              <mc:Fallback>
                <p:oleObj name="" r:id="rId1" imgW="4579620" imgH="2576830" progId="PowerPoint.Show.12">
                  <p:embed/>
                  <p:pic>
                    <p:nvPicPr>
                      <p:cNvPr id="0" name="图片 3"/>
                      <p:cNvPicPr/>
                      <p:nvPr/>
                    </p:nvPicPr>
                    <p:blipFill>
                      <a:blip r:embed="rId2"/>
                      <a:srcRect t="8886" b="7128"/>
                      <a:stretch>
                        <a:fillRect/>
                      </a:stretch>
                    </p:blipFill>
                    <p:spPr>
                      <a:xfrm>
                        <a:off x="313055" y="749935"/>
                        <a:ext cx="11718290" cy="555371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300203"/>
            <a:ext cx="370967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Spark  RDD &amp; DStream</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0" name="文本框 99"/>
          <p:cNvSpPr txBox="1"/>
          <p:nvPr/>
        </p:nvSpPr>
        <p:spPr>
          <a:xfrm>
            <a:off x="448945" y="978535"/>
            <a:ext cx="11458575" cy="3784600"/>
          </a:xfrm>
          <a:prstGeom prst="rect">
            <a:avLst/>
          </a:prstGeom>
          <a:noFill/>
          <a:ln w="9525">
            <a:noFill/>
          </a:ln>
        </p:spPr>
        <p:txBody>
          <a:bodyPr wrap="square">
            <a:spAutoFit/>
          </a:bodyPr>
          <a:p>
            <a:pPr indent="266700">
              <a:lnSpc>
                <a:spcPct val="150000"/>
              </a:lnSpc>
            </a:pPr>
            <a:r>
              <a:rPr lang="en-US" sz="2000" b="0">
                <a:solidFill>
                  <a:srgbClr val="FF0000"/>
                </a:solidFill>
                <a:latin typeface="Times New Roman" panose="02020603050405020304" charset="0"/>
                <a:ea typeface="宋体" panose="02010600030101010101" pitchFamily="2" charset="-122"/>
                <a:cs typeface="Times New Roman" panose="02020603050405020304" charset="0"/>
              </a:rPr>
              <a:t>RDD</a:t>
            </a:r>
            <a:r>
              <a:rPr lang="zh-CN" sz="2000" b="0">
                <a:latin typeface="Times New Roman" panose="02020603050405020304" charset="0"/>
                <a:ea typeface="宋体" panose="02010600030101010101" pitchFamily="2" charset="-122"/>
              </a:rPr>
              <a:t>（</a:t>
            </a:r>
            <a:r>
              <a:rPr lang="en-US" sz="2000" b="0">
                <a:latin typeface="Times New Roman" panose="02020603050405020304" charset="0"/>
                <a:ea typeface="宋体" panose="02010600030101010101" pitchFamily="2" charset="-122"/>
              </a:rPr>
              <a:t>Resilient Distributed Dataset</a:t>
            </a:r>
            <a:r>
              <a:rPr lang="zh-CN" sz="2000" b="0">
                <a:latin typeface="Times New Roman" panose="02020603050405020304" charset="0"/>
                <a:ea typeface="宋体" panose="02010600030101010101" pitchFamily="2" charset="-122"/>
              </a:rPr>
              <a:t>）叫做分布式数据集，是</a:t>
            </a:r>
            <a:r>
              <a:rPr lang="en-US" sz="2000" b="0">
                <a:latin typeface="Times New Roman" panose="02020603050405020304" charset="0"/>
                <a:ea typeface="宋体" panose="02010600030101010101" pitchFamily="2" charset="-122"/>
              </a:rPr>
              <a:t>Spark</a:t>
            </a:r>
            <a:r>
              <a:rPr lang="zh-CN" sz="2000" b="0">
                <a:latin typeface="Times New Roman" panose="02020603050405020304" charset="0"/>
                <a:ea typeface="宋体" panose="02010600030101010101" pitchFamily="2" charset="-122"/>
              </a:rPr>
              <a:t>中最基本的数据抽象，它代表一个不可变、可分区、里面的元素可并行计算的集合。</a:t>
            </a:r>
            <a:r>
              <a:rPr lang="zh-CN" sz="2000" b="0">
                <a:ea typeface="宋体" panose="02010600030101010101" pitchFamily="2" charset="-122"/>
              </a:rPr>
              <a:t>在</a:t>
            </a:r>
            <a:r>
              <a:rPr lang="en-US" sz="2000" b="0">
                <a:latin typeface="Times New Roman" panose="02020603050405020304" charset="0"/>
                <a:ea typeface="宋体" panose="02010600030101010101" pitchFamily="2" charset="-122"/>
              </a:rPr>
              <a:t> Spark </a:t>
            </a:r>
            <a:r>
              <a:rPr lang="zh-CN" sz="2000" b="0">
                <a:ea typeface="宋体" panose="02010600030101010101" pitchFamily="2" charset="-122"/>
              </a:rPr>
              <a:t>中，对数据的所有操作不外乎</a:t>
            </a:r>
            <a:r>
              <a:rPr lang="zh-CN" sz="2000" b="0">
                <a:solidFill>
                  <a:srgbClr val="FF0000"/>
                </a:solidFill>
                <a:ea typeface="宋体" panose="02010600030101010101" pitchFamily="2" charset="-122"/>
              </a:rPr>
              <a:t>创建 </a:t>
            </a:r>
            <a:r>
              <a:rPr lang="en-US" sz="2000" b="0">
                <a:solidFill>
                  <a:srgbClr val="FF0000"/>
                </a:solidFill>
                <a:latin typeface="Times New Roman" panose="02020603050405020304" charset="0"/>
                <a:ea typeface="宋体" panose="02010600030101010101" pitchFamily="2" charset="-122"/>
              </a:rPr>
              <a:t>RDD</a:t>
            </a:r>
            <a:r>
              <a:rPr lang="zh-CN" sz="2000" b="0">
                <a:ea typeface="宋体" panose="02010600030101010101" pitchFamily="2" charset="-122"/>
              </a:rPr>
              <a:t>、</a:t>
            </a:r>
            <a:r>
              <a:rPr lang="zh-CN" sz="2000" b="0">
                <a:solidFill>
                  <a:srgbClr val="FF0000"/>
                </a:solidFill>
                <a:ea typeface="宋体" panose="02010600030101010101" pitchFamily="2" charset="-122"/>
              </a:rPr>
              <a:t>转化已有</a:t>
            </a:r>
            <a:r>
              <a:rPr lang="en-US" sz="2000" b="0">
                <a:solidFill>
                  <a:srgbClr val="FF0000"/>
                </a:solidFill>
                <a:latin typeface="Times New Roman" panose="02020603050405020304" charset="0"/>
                <a:ea typeface="宋体" panose="02010600030101010101" pitchFamily="2" charset="-122"/>
              </a:rPr>
              <a:t>RDD</a:t>
            </a:r>
            <a:r>
              <a:rPr lang="en-US" sz="2000" b="0">
                <a:latin typeface="Times New Roman" panose="02020603050405020304" charset="0"/>
                <a:ea typeface="宋体" panose="02010600030101010101" pitchFamily="2" charset="-122"/>
              </a:rPr>
              <a:t> </a:t>
            </a:r>
            <a:r>
              <a:rPr lang="zh-CN" sz="2000" b="0">
                <a:ea typeface="宋体" panose="02010600030101010101" pitchFamily="2" charset="-122"/>
              </a:rPr>
              <a:t>以及</a:t>
            </a:r>
            <a:r>
              <a:rPr lang="zh-CN" sz="2000" b="0">
                <a:solidFill>
                  <a:srgbClr val="FF0000"/>
                </a:solidFill>
                <a:ea typeface="宋体" panose="02010600030101010101" pitchFamily="2" charset="-122"/>
              </a:rPr>
              <a:t>调用 </a:t>
            </a:r>
            <a:r>
              <a:rPr lang="en-US" sz="2000" b="0">
                <a:solidFill>
                  <a:srgbClr val="FF0000"/>
                </a:solidFill>
                <a:latin typeface="Times New Roman" panose="02020603050405020304" charset="0"/>
                <a:ea typeface="宋体" panose="02010600030101010101" pitchFamily="2" charset="-122"/>
              </a:rPr>
              <a:t>RDD </a:t>
            </a:r>
            <a:r>
              <a:rPr lang="zh-CN" sz="2000" b="0">
                <a:solidFill>
                  <a:srgbClr val="FF0000"/>
                </a:solidFill>
                <a:ea typeface="宋体" panose="02010600030101010101" pitchFamily="2" charset="-122"/>
              </a:rPr>
              <a:t>操作进行求值</a:t>
            </a:r>
            <a:r>
              <a:rPr lang="zh-CN" sz="2000" b="0">
                <a:ea typeface="宋体" panose="02010600030101010101" pitchFamily="2" charset="-122"/>
              </a:rPr>
              <a:t>。每个 </a:t>
            </a:r>
            <a:r>
              <a:rPr lang="en-US" sz="2000" b="0">
                <a:latin typeface="Times New Roman" panose="02020603050405020304" charset="0"/>
                <a:ea typeface="宋体" panose="02010600030101010101" pitchFamily="2" charset="-122"/>
              </a:rPr>
              <a:t>RDD </a:t>
            </a:r>
            <a:r>
              <a:rPr lang="zh-CN" sz="2000" b="0">
                <a:ea typeface="宋体" panose="02010600030101010101" pitchFamily="2" charset="-122"/>
              </a:rPr>
              <a:t>都被分为多个分区，这些分区运行在集群中的不同节点上。</a:t>
            </a:r>
            <a:r>
              <a:rPr lang="en-US" sz="2000" b="0">
                <a:solidFill>
                  <a:srgbClr val="FF0000"/>
                </a:solidFill>
                <a:latin typeface="Times New Roman" panose="02020603050405020304" charset="0"/>
                <a:ea typeface="宋体" panose="02010600030101010101" pitchFamily="2" charset="-122"/>
              </a:rPr>
              <a:t>RDD</a:t>
            </a:r>
            <a:r>
              <a:rPr lang="zh-CN" sz="2000" b="0">
                <a:solidFill>
                  <a:srgbClr val="FF0000"/>
                </a:solidFill>
                <a:latin typeface="Times New Roman" panose="02020603050405020304" charset="0"/>
                <a:ea typeface="宋体" panose="02010600030101010101" pitchFamily="2" charset="-122"/>
              </a:rPr>
              <a:t>允许用户在执行多个查询时显式地将工作集缓存在内存中，后续的查询能够重用工作集，这极大地提升了查询速度</a:t>
            </a:r>
            <a:r>
              <a:rPr lang="zh-CN" sz="2000" b="0">
                <a:latin typeface="Times New Roman" panose="02020603050405020304" charset="0"/>
                <a:ea typeface="宋体" panose="02010600030101010101" pitchFamily="2" charset="-122"/>
              </a:rPr>
              <a:t>。</a:t>
            </a:r>
            <a:endParaRPr lang="zh-CN" sz="2000" b="0">
              <a:latin typeface="Times New Roman" panose="02020603050405020304" charset="0"/>
              <a:ea typeface="宋体" panose="02010600030101010101" pitchFamily="2" charset="-122"/>
            </a:endParaRPr>
          </a:p>
          <a:p>
            <a:pPr indent="266700">
              <a:lnSpc>
                <a:spcPct val="150000"/>
              </a:lnSpc>
            </a:pPr>
            <a:r>
              <a:rPr lang="zh-CN" altLang="en-US" sz="2000" b="0">
                <a:latin typeface="Times New Roman" panose="02020603050405020304" charset="0"/>
                <a:ea typeface="宋体" panose="02010600030101010101" pitchFamily="2" charset="-122"/>
              </a:rPr>
              <a:t>Discretized Stream是Spark Streaming的基础抽象，代表持续性的数据流和经过各种Spark原语操作后的结果数据流。在内部实现上，</a:t>
            </a:r>
            <a:r>
              <a:rPr lang="zh-CN" altLang="en-US" sz="2000" b="0">
                <a:solidFill>
                  <a:srgbClr val="FF0000"/>
                </a:solidFill>
                <a:latin typeface="Times New Roman" panose="02020603050405020304" charset="0"/>
                <a:ea typeface="宋体" panose="02010600030101010101" pitchFamily="2" charset="-122"/>
              </a:rPr>
              <a:t>DStream是一系列连续的RDD来表示，每个RDD含有一段时间间隔内的数据。</a:t>
            </a:r>
            <a:endParaRPr lang="zh-CN" altLang="en-US" sz="2000" b="0">
              <a:solidFill>
                <a:srgbClr val="FF0000"/>
              </a:solidFill>
              <a:latin typeface="Times New Roman" panose="02020603050405020304" charset="0"/>
              <a:ea typeface="宋体" panose="02010600030101010101" pitchFamily="2" charset="-122"/>
            </a:endParaRPr>
          </a:p>
        </p:txBody>
      </p:sp>
      <p:pic>
        <p:nvPicPr>
          <p:cNvPr id="402" name="图片 24" descr="streaming-dstream"/>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4022725" y="4565015"/>
            <a:ext cx="7682230" cy="169037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rotWithShape="1">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l="19606" t="40144" r="25410" b="48785"/>
          <a:stretch>
            <a:fillRect/>
          </a:stretch>
        </p:blipFill>
        <p:spPr>
          <a:xfrm>
            <a:off x="0" y="4395020"/>
            <a:ext cx="12231327" cy="2462980"/>
          </a:xfrm>
          <a:prstGeom prst="rect">
            <a:avLst/>
          </a:prstGeom>
        </p:spPr>
      </p:pic>
      <p:sp>
        <p:nvSpPr>
          <p:cNvPr id="17" name="矩形 16"/>
          <p:cNvSpPr/>
          <p:nvPr/>
        </p:nvSpPr>
        <p:spPr>
          <a:xfrm>
            <a:off x="0" y="3982065"/>
            <a:ext cx="12192000" cy="2875935"/>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5" name="组合 14"/>
          <p:cNvGrpSpPr/>
          <p:nvPr/>
        </p:nvGrpSpPr>
        <p:grpSpPr>
          <a:xfrm>
            <a:off x="-894448" y="-500425"/>
            <a:ext cx="5351762" cy="1905681"/>
            <a:chOff x="781050" y="2021512"/>
            <a:chExt cx="5351762" cy="1905681"/>
          </a:xfrm>
          <a:gradFill>
            <a:gsLst>
              <a:gs pos="47000">
                <a:schemeClr val="accent3"/>
              </a:gs>
              <a:gs pos="100000">
                <a:schemeClr val="accent3">
                  <a:lumMod val="75000"/>
                </a:schemeClr>
              </a:gs>
            </a:gsLst>
            <a:lin ang="0" scaled="1"/>
          </a:gradFill>
        </p:grpSpPr>
        <p:sp>
          <p:nvSpPr>
            <p:cNvPr id="5" name="矩形: 圆角 4"/>
            <p:cNvSpPr/>
            <p:nvPr/>
          </p:nvSpPr>
          <p:spPr>
            <a:xfrm rot="18900000">
              <a:off x="781050" y="2501900"/>
              <a:ext cx="3771900" cy="2984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圆角 5"/>
            <p:cNvSpPr/>
            <p:nvPr/>
          </p:nvSpPr>
          <p:spPr>
            <a:xfrm rot="18900000">
              <a:off x="1606550" y="2286000"/>
              <a:ext cx="3771900" cy="2984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rot="18900000">
              <a:off x="1679089" y="3570912"/>
              <a:ext cx="2081271" cy="32658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p:cNvSpPr/>
            <p:nvPr/>
          </p:nvSpPr>
          <p:spPr>
            <a:xfrm rot="18900000">
              <a:off x="3250446" y="2021512"/>
              <a:ext cx="2081271" cy="32658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p:nvSpPr>
          <p:spPr>
            <a:xfrm rot="18900000">
              <a:off x="2602168" y="3210178"/>
              <a:ext cx="2081271" cy="32658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p:cNvSpPr/>
            <p:nvPr/>
          </p:nvSpPr>
          <p:spPr>
            <a:xfrm rot="18900000">
              <a:off x="4396870" y="2154008"/>
              <a:ext cx="679326" cy="32658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p:cNvSpPr/>
            <p:nvPr/>
          </p:nvSpPr>
          <p:spPr>
            <a:xfrm rot="18900000">
              <a:off x="2237477" y="3628743"/>
              <a:ext cx="3254138" cy="2984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p:nvSpPr>
          <p:spPr>
            <a:xfrm rot="18900000">
              <a:off x="4051541" y="2967662"/>
              <a:ext cx="2081271" cy="32658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圆角 12"/>
            <p:cNvSpPr/>
            <p:nvPr/>
          </p:nvSpPr>
          <p:spPr>
            <a:xfrm rot="18900000">
              <a:off x="4963894" y="2159909"/>
              <a:ext cx="679326" cy="32658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p:cNvSpPr/>
            <p:nvPr/>
          </p:nvSpPr>
          <p:spPr>
            <a:xfrm rot="18900000">
              <a:off x="1472222" y="2079068"/>
              <a:ext cx="2081271" cy="32658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圆角 35"/>
          <p:cNvSpPr/>
          <p:nvPr/>
        </p:nvSpPr>
        <p:spPr>
          <a:xfrm rot="2700000">
            <a:off x="10378372" y="356190"/>
            <a:ext cx="2625378" cy="429921"/>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t>2020</a:t>
            </a:r>
            <a:endParaRPr lang="zh-CN" altLang="en-US" sz="2800" b="1" dirty="0"/>
          </a:p>
        </p:txBody>
      </p:sp>
      <p:grpSp>
        <p:nvGrpSpPr>
          <p:cNvPr id="4" name="组合 3"/>
          <p:cNvGrpSpPr/>
          <p:nvPr/>
        </p:nvGrpSpPr>
        <p:grpSpPr>
          <a:xfrm>
            <a:off x="310515" y="3314700"/>
            <a:ext cx="4029710" cy="1032510"/>
            <a:chOff x="840" y="4162"/>
            <a:chExt cx="6346" cy="1626"/>
          </a:xfrm>
        </p:grpSpPr>
        <p:sp>
          <p:nvSpPr>
            <p:cNvPr id="32" name="矩形: 圆角 31"/>
            <p:cNvSpPr/>
            <p:nvPr/>
          </p:nvSpPr>
          <p:spPr>
            <a:xfrm>
              <a:off x="1240" y="4162"/>
              <a:ext cx="5946" cy="1626"/>
            </a:xfrm>
            <a:prstGeom prst="roundRect">
              <a:avLst>
                <a:gd name="adj" fmla="val 50000"/>
              </a:avLst>
            </a:prstGeom>
            <a:blipFill dpi="0" rotWithShape="1">
              <a:blip r:embed="rId3"/>
              <a:srcRect/>
              <a:tile tx="0" ty="0" sx="100000" sy="100000" flip="none" algn="tl"/>
            </a:blipFill>
            <a:ln>
              <a:noFill/>
            </a:ln>
            <a:effectLst>
              <a:innerShdw blurRad="63500" dist="50800" dir="18900000">
                <a:schemeClr val="accent3">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矩形: 圆角 30"/>
            <p:cNvSpPr/>
            <p:nvPr/>
          </p:nvSpPr>
          <p:spPr>
            <a:xfrm>
              <a:off x="840" y="4162"/>
              <a:ext cx="4807" cy="1626"/>
            </a:xfrm>
            <a:prstGeom prst="roundRect">
              <a:avLst>
                <a:gd name="adj" fmla="val 50000"/>
              </a:avLst>
            </a:prstGeom>
            <a:gradFill>
              <a:gsLst>
                <a:gs pos="47000">
                  <a:schemeClr val="accent3"/>
                </a:gs>
                <a:gs pos="100000">
                  <a:schemeClr val="accent3">
                    <a:lumMod val="75000"/>
                  </a:schemeClr>
                </a:gs>
              </a:gsLst>
              <a:lin ang="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nvSpPr>
          <p:spPr>
            <a:xfrm>
              <a:off x="1759" y="4321"/>
              <a:ext cx="3380" cy="1309"/>
            </a:xfrm>
            <a:prstGeom prst="rect">
              <a:avLst/>
            </a:prstGeom>
            <a:noFill/>
          </p:spPr>
          <p:txBody>
            <a:bodyPr wrap="square" rtlCol="0">
              <a:spAutoFit/>
            </a:bodyPr>
            <a:lstStyle/>
            <a:p>
              <a:r>
                <a:rPr lang="zh-CN" altLang="en-US" sz="4800" dirty="0">
                  <a:solidFill>
                    <a:schemeClr val="bg1"/>
                  </a:solidFill>
                </a:rPr>
                <a:t>目录</a:t>
              </a:r>
              <a:endParaRPr lang="zh-CN" altLang="en-US" sz="4800" dirty="0">
                <a:solidFill>
                  <a:schemeClr val="bg1"/>
                </a:solidFill>
              </a:endParaRPr>
            </a:p>
          </p:txBody>
        </p:sp>
      </p:grpSp>
      <p:grpSp>
        <p:nvGrpSpPr>
          <p:cNvPr id="2" name="组合 1"/>
          <p:cNvGrpSpPr/>
          <p:nvPr/>
        </p:nvGrpSpPr>
        <p:grpSpPr>
          <a:xfrm>
            <a:off x="5354320" y="2430780"/>
            <a:ext cx="5797550" cy="2623903"/>
            <a:chOff x="9307" y="2205"/>
            <a:chExt cx="5916" cy="4132"/>
          </a:xfrm>
        </p:grpSpPr>
        <p:grpSp>
          <p:nvGrpSpPr>
            <p:cNvPr id="69" name="组合 68"/>
            <p:cNvGrpSpPr/>
            <p:nvPr/>
          </p:nvGrpSpPr>
          <p:grpSpPr>
            <a:xfrm>
              <a:off x="9307" y="2205"/>
              <a:ext cx="5916" cy="1111"/>
              <a:chOff x="5910033" y="1400175"/>
              <a:chExt cx="3756481" cy="705467"/>
            </a:xfrm>
          </p:grpSpPr>
          <p:grpSp>
            <p:nvGrpSpPr>
              <p:cNvPr id="45" name="组合 44"/>
              <p:cNvGrpSpPr/>
              <p:nvPr/>
            </p:nvGrpSpPr>
            <p:grpSpPr>
              <a:xfrm>
                <a:off x="6249307" y="1508126"/>
                <a:ext cx="3417207" cy="528321"/>
                <a:chOff x="6249307" y="1508126"/>
                <a:chExt cx="3417207" cy="528321"/>
              </a:xfrm>
            </p:grpSpPr>
            <p:sp>
              <p:nvSpPr>
                <p:cNvPr id="41" name="矩形: 圆角 40"/>
                <p:cNvSpPr/>
                <p:nvPr/>
              </p:nvSpPr>
              <p:spPr>
                <a:xfrm>
                  <a:off x="6249307" y="1508126"/>
                  <a:ext cx="3417207" cy="528321"/>
                </a:xfrm>
                <a:prstGeom prst="roundRect">
                  <a:avLst>
                    <a:gd name="adj" fmla="val 50000"/>
                  </a:avLst>
                </a:prstGeom>
                <a:solidFill>
                  <a:schemeClr val="bg1"/>
                </a:solidFill>
                <a:ln w="19050">
                  <a:noFill/>
                </a:ln>
                <a:effectLst>
                  <a:outerShdw blurRad="63500" sx="102000" sy="102000" algn="ctr" rotWithShape="0">
                    <a:schemeClr val="accent3">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6949620" y="1558854"/>
                  <a:ext cx="2328636" cy="460349"/>
                </a:xfrm>
                <a:prstGeom prst="rect">
                  <a:avLst/>
                </a:prstGeom>
                <a:noFill/>
              </p:spPr>
              <p:txBody>
                <a:bodyPr wrap="square" rtlCol="0">
                  <a:spAutoFit/>
                </a:bodyPr>
                <a:lstStyle/>
                <a:p>
                  <a:r>
                    <a:rPr lang="en-US" altLang="zh-CN" sz="2400" dirty="0">
                      <a:solidFill>
                        <a:schemeClr val="accent3"/>
                      </a:solidFill>
                    </a:rPr>
                    <a:t>Hive</a:t>
                  </a:r>
                  <a:r>
                    <a:rPr lang="zh-CN" altLang="en-US" sz="2400" dirty="0">
                      <a:solidFill>
                        <a:schemeClr val="accent3"/>
                      </a:solidFill>
                    </a:rPr>
                    <a:t>数仓</a:t>
                  </a:r>
                  <a:endParaRPr lang="zh-CN" altLang="en-US" sz="2400" dirty="0">
                    <a:solidFill>
                      <a:schemeClr val="accent3"/>
                    </a:solidFill>
                  </a:endParaRPr>
                </a:p>
              </p:txBody>
            </p:sp>
          </p:grpSp>
          <p:grpSp>
            <p:nvGrpSpPr>
              <p:cNvPr id="44" name="组合 43"/>
              <p:cNvGrpSpPr/>
              <p:nvPr/>
            </p:nvGrpSpPr>
            <p:grpSpPr>
              <a:xfrm>
                <a:off x="5910033" y="1400175"/>
                <a:ext cx="716967" cy="705467"/>
                <a:chOff x="5952414" y="1426107"/>
                <a:chExt cx="716967" cy="705467"/>
              </a:xfrm>
            </p:grpSpPr>
            <p:sp>
              <p:nvSpPr>
                <p:cNvPr id="40" name="矩形: 圆角 39"/>
                <p:cNvSpPr/>
                <p:nvPr/>
              </p:nvSpPr>
              <p:spPr>
                <a:xfrm>
                  <a:off x="5952414" y="1426107"/>
                  <a:ext cx="716967" cy="705467"/>
                </a:xfrm>
                <a:prstGeom prst="roundRect">
                  <a:avLst>
                    <a:gd name="adj" fmla="val 50000"/>
                  </a:avLst>
                </a:prstGeom>
                <a:gradFill>
                  <a:gsLst>
                    <a:gs pos="47000">
                      <a:schemeClr val="accent3"/>
                    </a:gs>
                    <a:gs pos="100000">
                      <a:schemeClr val="accent3">
                        <a:lumMod val="75000"/>
                      </a:schemeClr>
                    </a:gs>
                  </a:gsLst>
                  <a:lin ang="0" scaled="1"/>
                </a:gradFill>
                <a:ln>
                  <a:noFill/>
                </a:ln>
                <a:effectLst>
                  <a:outerShdw blurRad="50800" dist="38100" dir="2700000" algn="tl" rotWithShape="0">
                    <a:schemeClr val="tx1">
                      <a:lumMod val="50000"/>
                      <a:lumOff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6046920" y="1567385"/>
                  <a:ext cx="556823" cy="460349"/>
                </a:xfrm>
                <a:prstGeom prst="rect">
                  <a:avLst/>
                </a:prstGeom>
                <a:noFill/>
              </p:spPr>
              <p:txBody>
                <a:bodyPr wrap="square" rtlCol="0">
                  <a:spAutoFit/>
                </a:bodyPr>
                <a:lstStyle/>
                <a:p>
                  <a:pPr algn="ctr"/>
                  <a:r>
                    <a:rPr lang="en-US" altLang="zh-CN" sz="2400" dirty="0">
                      <a:solidFill>
                        <a:schemeClr val="bg1"/>
                      </a:solidFill>
                      <a:latin typeface="+mj-ea"/>
                      <a:ea typeface="+mj-ea"/>
                    </a:rPr>
                    <a:t>01</a:t>
                  </a:r>
                  <a:endParaRPr lang="zh-CN" altLang="en-US" sz="2400" dirty="0">
                    <a:solidFill>
                      <a:schemeClr val="bg1"/>
                    </a:solidFill>
                    <a:latin typeface="+mj-ea"/>
                    <a:ea typeface="+mj-ea"/>
                  </a:endParaRPr>
                </a:p>
              </p:txBody>
            </p:sp>
          </p:grpSp>
        </p:grpSp>
        <p:grpSp>
          <p:nvGrpSpPr>
            <p:cNvPr id="70" name="组合 69"/>
            <p:cNvGrpSpPr/>
            <p:nvPr/>
          </p:nvGrpSpPr>
          <p:grpSpPr>
            <a:xfrm>
              <a:off x="9307" y="3716"/>
              <a:ext cx="5916" cy="1111"/>
              <a:chOff x="5910033" y="1400175"/>
              <a:chExt cx="3756481" cy="705467"/>
            </a:xfrm>
          </p:grpSpPr>
          <p:sp>
            <p:nvSpPr>
              <p:cNvPr id="75" name="矩形: 圆角 74"/>
              <p:cNvSpPr/>
              <p:nvPr/>
            </p:nvSpPr>
            <p:spPr>
              <a:xfrm>
                <a:off x="6249307" y="1508126"/>
                <a:ext cx="3417207" cy="528321"/>
              </a:xfrm>
              <a:prstGeom prst="roundRect">
                <a:avLst>
                  <a:gd name="adj" fmla="val 50000"/>
                </a:avLst>
              </a:prstGeom>
              <a:solidFill>
                <a:schemeClr val="bg1"/>
              </a:solidFill>
              <a:ln w="19050">
                <a:noFill/>
              </a:ln>
              <a:effectLst>
                <a:outerShdw blurRad="63500" sx="102000" sy="102000" algn="ctr" rotWithShape="0">
                  <a:schemeClr val="accent3">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2" name="组合 71"/>
              <p:cNvGrpSpPr/>
              <p:nvPr/>
            </p:nvGrpSpPr>
            <p:grpSpPr>
              <a:xfrm>
                <a:off x="5910033" y="1400175"/>
                <a:ext cx="716967" cy="705467"/>
                <a:chOff x="5952414" y="1426107"/>
                <a:chExt cx="716967" cy="705467"/>
              </a:xfrm>
            </p:grpSpPr>
            <p:sp>
              <p:nvSpPr>
                <p:cNvPr id="73" name="矩形: 圆角 72"/>
                <p:cNvSpPr/>
                <p:nvPr/>
              </p:nvSpPr>
              <p:spPr>
                <a:xfrm>
                  <a:off x="5952414" y="1426107"/>
                  <a:ext cx="716967" cy="705467"/>
                </a:xfrm>
                <a:prstGeom prst="roundRect">
                  <a:avLst>
                    <a:gd name="adj" fmla="val 50000"/>
                  </a:avLst>
                </a:prstGeom>
                <a:gradFill>
                  <a:gsLst>
                    <a:gs pos="47000">
                      <a:schemeClr val="accent3"/>
                    </a:gs>
                    <a:gs pos="100000">
                      <a:schemeClr val="accent3">
                        <a:lumMod val="75000"/>
                      </a:schemeClr>
                    </a:gs>
                  </a:gsLst>
                  <a:lin ang="0" scaled="1"/>
                </a:gradFill>
                <a:ln>
                  <a:noFill/>
                </a:ln>
                <a:effectLst>
                  <a:outerShdw blurRad="50800" dist="38100" dir="2700000" algn="tl" rotWithShape="0">
                    <a:schemeClr val="tx1">
                      <a:lumMod val="50000"/>
                      <a:lumOff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文本框 73"/>
                <p:cNvSpPr txBox="1"/>
                <p:nvPr/>
              </p:nvSpPr>
              <p:spPr>
                <a:xfrm>
                  <a:off x="6046920" y="1567385"/>
                  <a:ext cx="556823" cy="460349"/>
                </a:xfrm>
                <a:prstGeom prst="rect">
                  <a:avLst/>
                </a:prstGeom>
                <a:noFill/>
              </p:spPr>
              <p:txBody>
                <a:bodyPr wrap="square" rtlCol="0">
                  <a:spAutoFit/>
                </a:bodyPr>
                <a:lstStyle/>
                <a:p>
                  <a:pPr algn="ctr"/>
                  <a:r>
                    <a:rPr lang="en-US" altLang="zh-CN" sz="2400" dirty="0">
                      <a:solidFill>
                        <a:schemeClr val="bg1"/>
                      </a:solidFill>
                      <a:latin typeface="+mj-ea"/>
                      <a:ea typeface="+mj-ea"/>
                    </a:rPr>
                    <a:t>02</a:t>
                  </a:r>
                  <a:endParaRPr lang="zh-CN" altLang="en-US" sz="2400" dirty="0">
                    <a:solidFill>
                      <a:schemeClr val="bg1"/>
                    </a:solidFill>
                    <a:latin typeface="+mj-ea"/>
                    <a:ea typeface="+mj-ea"/>
                  </a:endParaRPr>
                </a:p>
              </p:txBody>
            </p:sp>
          </p:grpSp>
        </p:grpSp>
        <p:grpSp>
          <p:nvGrpSpPr>
            <p:cNvPr id="77" name="组合 76"/>
            <p:cNvGrpSpPr/>
            <p:nvPr/>
          </p:nvGrpSpPr>
          <p:grpSpPr>
            <a:xfrm>
              <a:off x="9307" y="3993"/>
              <a:ext cx="5916" cy="2344"/>
              <a:chOff x="5910033" y="617203"/>
              <a:chExt cx="3756481" cy="1488439"/>
            </a:xfrm>
          </p:grpSpPr>
          <p:grpSp>
            <p:nvGrpSpPr>
              <p:cNvPr id="78" name="组合 77"/>
              <p:cNvGrpSpPr/>
              <p:nvPr/>
            </p:nvGrpSpPr>
            <p:grpSpPr>
              <a:xfrm>
                <a:off x="6249307" y="617203"/>
                <a:ext cx="3417207" cy="1419244"/>
                <a:chOff x="6249307" y="617203"/>
                <a:chExt cx="3417207" cy="1419244"/>
              </a:xfrm>
            </p:grpSpPr>
            <p:sp>
              <p:nvSpPr>
                <p:cNvPr id="82" name="矩形: 圆角 81"/>
                <p:cNvSpPr/>
                <p:nvPr/>
              </p:nvSpPr>
              <p:spPr>
                <a:xfrm>
                  <a:off x="6249307" y="1508126"/>
                  <a:ext cx="3417207" cy="528321"/>
                </a:xfrm>
                <a:prstGeom prst="roundRect">
                  <a:avLst>
                    <a:gd name="adj" fmla="val 50000"/>
                  </a:avLst>
                </a:prstGeom>
                <a:solidFill>
                  <a:schemeClr val="bg1"/>
                </a:solidFill>
                <a:ln w="19050">
                  <a:noFill/>
                </a:ln>
                <a:effectLst>
                  <a:outerShdw blurRad="63500" sx="102000" sy="102000" algn="ctr" rotWithShape="0">
                    <a:schemeClr val="accent3">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文本框 82"/>
                <p:cNvSpPr txBox="1"/>
                <p:nvPr/>
              </p:nvSpPr>
              <p:spPr>
                <a:xfrm>
                  <a:off x="6949620" y="617203"/>
                  <a:ext cx="2328636" cy="460360"/>
                </a:xfrm>
                <a:prstGeom prst="rect">
                  <a:avLst/>
                </a:prstGeom>
                <a:noFill/>
              </p:spPr>
              <p:txBody>
                <a:bodyPr wrap="square" rtlCol="0">
                  <a:spAutoFit/>
                </a:bodyPr>
                <a:lstStyle/>
                <a:p>
                  <a:r>
                    <a:rPr lang="en-US" altLang="zh-CN" sz="2400" dirty="0">
                      <a:solidFill>
                        <a:schemeClr val="accent3"/>
                      </a:solidFill>
                    </a:rPr>
                    <a:t>MapReduce&amp;Spark</a:t>
                  </a:r>
                  <a:endParaRPr lang="zh-CN" altLang="en-US" sz="2400" dirty="0">
                    <a:solidFill>
                      <a:schemeClr val="accent3"/>
                    </a:solidFill>
                  </a:endParaRPr>
                </a:p>
              </p:txBody>
            </p:sp>
          </p:grpSp>
          <p:grpSp>
            <p:nvGrpSpPr>
              <p:cNvPr id="79" name="组合 78"/>
              <p:cNvGrpSpPr/>
              <p:nvPr/>
            </p:nvGrpSpPr>
            <p:grpSpPr>
              <a:xfrm>
                <a:off x="5910033" y="1400175"/>
                <a:ext cx="716967" cy="705467"/>
                <a:chOff x="5952414" y="1426107"/>
                <a:chExt cx="716967" cy="705467"/>
              </a:xfrm>
            </p:grpSpPr>
            <p:sp>
              <p:nvSpPr>
                <p:cNvPr id="80" name="矩形: 圆角 79"/>
                <p:cNvSpPr/>
                <p:nvPr/>
              </p:nvSpPr>
              <p:spPr>
                <a:xfrm>
                  <a:off x="5952414" y="1426107"/>
                  <a:ext cx="716967" cy="705467"/>
                </a:xfrm>
                <a:prstGeom prst="roundRect">
                  <a:avLst>
                    <a:gd name="adj" fmla="val 50000"/>
                  </a:avLst>
                </a:prstGeom>
                <a:gradFill>
                  <a:gsLst>
                    <a:gs pos="47000">
                      <a:schemeClr val="accent3"/>
                    </a:gs>
                    <a:gs pos="100000">
                      <a:schemeClr val="accent3">
                        <a:lumMod val="75000"/>
                      </a:schemeClr>
                    </a:gs>
                  </a:gsLst>
                  <a:lin ang="0" scaled="1"/>
                </a:gradFill>
                <a:ln>
                  <a:noFill/>
                </a:ln>
                <a:effectLst>
                  <a:outerShdw blurRad="50800" dist="38100" dir="2700000" algn="tl" rotWithShape="0">
                    <a:schemeClr val="tx1">
                      <a:lumMod val="50000"/>
                      <a:lumOff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文本框 80"/>
                <p:cNvSpPr txBox="1"/>
                <p:nvPr/>
              </p:nvSpPr>
              <p:spPr>
                <a:xfrm>
                  <a:off x="6046920" y="1567385"/>
                  <a:ext cx="556823" cy="460349"/>
                </a:xfrm>
                <a:prstGeom prst="rect">
                  <a:avLst/>
                </a:prstGeom>
                <a:noFill/>
              </p:spPr>
              <p:txBody>
                <a:bodyPr wrap="square" rtlCol="0">
                  <a:spAutoFit/>
                </a:bodyPr>
                <a:lstStyle/>
                <a:p>
                  <a:pPr algn="ctr"/>
                  <a:r>
                    <a:rPr lang="en-US" altLang="zh-CN" sz="2400" dirty="0">
                      <a:solidFill>
                        <a:schemeClr val="bg1"/>
                      </a:solidFill>
                      <a:latin typeface="+mj-ea"/>
                      <a:ea typeface="+mj-ea"/>
                    </a:rPr>
                    <a:t>03</a:t>
                  </a:r>
                  <a:endParaRPr lang="zh-CN" altLang="en-US" sz="2400" dirty="0">
                    <a:solidFill>
                      <a:schemeClr val="bg1"/>
                    </a:solidFill>
                    <a:latin typeface="+mj-ea"/>
                    <a:ea typeface="+mj-ea"/>
                  </a:endParaRPr>
                </a:p>
              </p:txBody>
            </p:sp>
          </p:grpSp>
        </p:grpSp>
      </p:grpSp>
      <p:sp>
        <p:nvSpPr>
          <p:cNvPr id="18" name="文本框 17"/>
          <p:cNvSpPr txBox="1"/>
          <p:nvPr/>
        </p:nvSpPr>
        <p:spPr>
          <a:xfrm>
            <a:off x="6958760" y="4457033"/>
            <a:ext cx="3593891" cy="460375"/>
          </a:xfrm>
          <a:prstGeom prst="rect">
            <a:avLst/>
          </a:prstGeom>
          <a:noFill/>
        </p:spPr>
        <p:txBody>
          <a:bodyPr wrap="square" rtlCol="0">
            <a:spAutoFit/>
          </a:bodyPr>
          <a:p>
            <a:r>
              <a:rPr lang="en-US" altLang="zh-CN" sz="2400" dirty="0">
                <a:solidFill>
                  <a:schemeClr val="accent3"/>
                </a:solidFill>
              </a:rPr>
              <a:t>Spark</a:t>
            </a:r>
            <a:r>
              <a:rPr lang="zh-CN" altLang="en-US" sz="2400" dirty="0">
                <a:solidFill>
                  <a:schemeClr val="accent3"/>
                </a:solidFill>
              </a:rPr>
              <a:t>分析</a:t>
            </a:r>
            <a:endParaRPr lang="zh-CN" altLang="en-US" sz="2400" dirty="0">
              <a:solidFill>
                <a:schemeClr val="accent3"/>
              </a:solidFill>
            </a:endParaRPr>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7134860" y="194310"/>
            <a:ext cx="3074035"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lnSpc>
                <a:spcPct val="150000"/>
              </a:lnSpc>
            </a:pPr>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Spark Shuffle</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调优</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lnSpc>
                <a:spcPct val="150000"/>
              </a:lnSpc>
            </a:pPr>
            <a:endPar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5" name="图片 1"/>
          <p:cNvPicPr>
            <a:picLocks noChangeAspect="1"/>
          </p:cNvPicPr>
          <p:nvPr/>
        </p:nvPicPr>
        <p:blipFill>
          <a:blip r:embed="rId1"/>
          <a:stretch>
            <a:fillRect/>
          </a:stretch>
        </p:blipFill>
        <p:spPr>
          <a:xfrm>
            <a:off x="879475" y="581025"/>
            <a:ext cx="5541645" cy="2957195"/>
          </a:xfrm>
          <a:prstGeom prst="rect">
            <a:avLst/>
          </a:prstGeom>
          <a:noFill/>
          <a:ln w="9525">
            <a:noFill/>
          </a:ln>
        </p:spPr>
      </p:pic>
      <p:pic>
        <p:nvPicPr>
          <p:cNvPr id="6" name="图片 1"/>
          <p:cNvPicPr>
            <a:picLocks noChangeAspect="1"/>
          </p:cNvPicPr>
          <p:nvPr/>
        </p:nvPicPr>
        <p:blipFill>
          <a:blip r:embed="rId2"/>
          <a:stretch>
            <a:fillRect/>
          </a:stretch>
        </p:blipFill>
        <p:spPr>
          <a:xfrm>
            <a:off x="739775" y="3637915"/>
            <a:ext cx="5821045" cy="3099435"/>
          </a:xfrm>
          <a:prstGeom prst="rect">
            <a:avLst/>
          </a:prstGeom>
          <a:noFill/>
          <a:ln w="9525">
            <a:noFill/>
          </a:ln>
        </p:spPr>
      </p:pic>
      <p:pic>
        <p:nvPicPr>
          <p:cNvPr id="7" name="图片 1"/>
          <p:cNvPicPr>
            <a:picLocks noChangeAspect="1"/>
          </p:cNvPicPr>
          <p:nvPr/>
        </p:nvPicPr>
        <p:blipFill>
          <a:blip r:embed="rId3"/>
          <a:stretch>
            <a:fillRect/>
          </a:stretch>
        </p:blipFill>
        <p:spPr>
          <a:xfrm>
            <a:off x="7134860" y="2047875"/>
            <a:ext cx="4756785" cy="4480560"/>
          </a:xfrm>
          <a:prstGeom prst="rect">
            <a:avLst/>
          </a:prstGeom>
          <a:noFill/>
          <a:ln w="9525">
            <a:noFill/>
          </a:ln>
        </p:spPr>
      </p:pic>
      <p:sp>
        <p:nvSpPr>
          <p:cNvPr id="100" name="文本框 99"/>
          <p:cNvSpPr txBox="1"/>
          <p:nvPr/>
        </p:nvSpPr>
        <p:spPr>
          <a:xfrm>
            <a:off x="0" y="5469890"/>
            <a:ext cx="1885315" cy="306705"/>
          </a:xfrm>
          <a:prstGeom prst="rect">
            <a:avLst/>
          </a:prstGeom>
          <a:noFill/>
          <a:ln w="9525">
            <a:noFill/>
          </a:ln>
        </p:spPr>
        <p:txBody>
          <a:bodyPr wrap="square">
            <a:spAutoFit/>
          </a:bodyPr>
          <a:p>
            <a:pPr indent="0"/>
            <a:r>
              <a:rPr lang="en-US" sz="1400" b="1">
                <a:solidFill>
                  <a:srgbClr val="FF0000"/>
                </a:solidFill>
                <a:latin typeface="宋体" panose="02010600030101010101" pitchFamily="2" charset="-122"/>
                <a:ea typeface="宋体" panose="02010600030101010101" pitchFamily="2" charset="-122"/>
              </a:rPr>
              <a:t>shuffleFileGroup</a:t>
            </a:r>
            <a:endParaRPr lang="en-US" altLang="en-US" sz="1400" b="1">
              <a:solidFill>
                <a:srgbClr val="FF0000"/>
              </a:solidFill>
              <a:latin typeface="宋体" panose="02010600030101010101" pitchFamily="2" charset="-122"/>
              <a:ea typeface="宋体" panose="02010600030101010101" pitchFamily="2" charset="-122"/>
            </a:endParaRPr>
          </a:p>
        </p:txBody>
      </p:sp>
      <p:sp>
        <p:nvSpPr>
          <p:cNvPr id="8" name="文本框 7"/>
          <p:cNvSpPr txBox="1"/>
          <p:nvPr/>
        </p:nvSpPr>
        <p:spPr>
          <a:xfrm>
            <a:off x="802005" y="74295"/>
            <a:ext cx="1953260" cy="506730"/>
          </a:xfrm>
          <a:prstGeom prst="rect">
            <a:avLst/>
          </a:prstGeom>
          <a:noFill/>
        </p:spPr>
        <p:txBody>
          <a:bodyPr wrap="none" rtlCol="0" anchor="t">
            <a:spAutoFit/>
          </a:bodyPr>
          <a:p>
            <a:pPr algn="l">
              <a:lnSpc>
                <a:spcPct val="150000"/>
              </a:lnSpc>
            </a:pPr>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sym typeface="+mn-ea"/>
              </a:rPr>
              <a:t>1</a:t>
            </a: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sym typeface="+mn-ea"/>
              </a:rPr>
              <a:t>、</a:t>
            </a:r>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sym typeface="+mn-ea"/>
              </a:rPr>
              <a:t>HashShuffle</a:t>
            </a:r>
            <a:endParaRPr lang="zh-CN" altLang="en-US"/>
          </a:p>
        </p:txBody>
      </p:sp>
      <p:sp>
        <p:nvSpPr>
          <p:cNvPr id="9" name="文本框 8"/>
          <p:cNvSpPr txBox="1"/>
          <p:nvPr/>
        </p:nvSpPr>
        <p:spPr>
          <a:xfrm>
            <a:off x="7134860" y="1541145"/>
            <a:ext cx="1859915" cy="506730"/>
          </a:xfrm>
          <a:prstGeom prst="rect">
            <a:avLst/>
          </a:prstGeom>
          <a:noFill/>
        </p:spPr>
        <p:txBody>
          <a:bodyPr wrap="none" rtlCol="0" anchor="t">
            <a:spAutoFit/>
          </a:bodyPr>
          <a:p>
            <a:pPr algn="l">
              <a:lnSpc>
                <a:spcPct val="150000"/>
              </a:lnSpc>
            </a:pPr>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sym typeface="+mn-ea"/>
              </a:rPr>
              <a:t>2</a:t>
            </a: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sym typeface="+mn-ea"/>
              </a:rPr>
              <a:t>、</a:t>
            </a:r>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sym typeface="+mn-ea"/>
              </a:rPr>
              <a:t>SortShuffle</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26" name="Picture 33" descr="../../系统架构.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700405"/>
            <a:ext cx="12121515" cy="5814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5"/>
          <p:cNvSpPr txBox="1">
            <a:spLocks noChangeArrowheads="1"/>
          </p:cNvSpPr>
          <p:nvPr/>
        </p:nvSpPr>
        <p:spPr bwMode="auto">
          <a:xfrm>
            <a:off x="3445213" y="187808"/>
            <a:ext cx="410019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基于</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Spark</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的电商分析平台</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194945" y="346075"/>
            <a:ext cx="8572500" cy="460375"/>
          </a:xfrm>
          <a:prstGeom prst="rect">
            <a:avLst/>
          </a:prstGeom>
          <a:noFill/>
        </p:spPr>
        <p:txBody>
          <a:bodyPr wrap="square" rtlCol="0">
            <a:spAutoFit/>
          </a:bodyPr>
          <a:p>
            <a:r>
              <a:rPr lang="zh-CN" altLang="en-US" sz="2400" b="1" dirty="0" smtClean="0"/>
              <a:t>需求一：</a:t>
            </a:r>
            <a:r>
              <a:rPr lang="zh-CN" altLang="en-US" sz="2400" b="1" dirty="0" smtClean="0">
                <a:sym typeface="+mn-ea"/>
              </a:rPr>
              <a:t>统计符合条件的</a:t>
            </a:r>
            <a:r>
              <a:rPr lang="en-US" altLang="zh-CN" sz="2400" b="1" dirty="0" smtClean="0"/>
              <a:t>Session</a:t>
            </a:r>
            <a:r>
              <a:rPr lang="zh-CN" altLang="en-US" sz="2400" b="1" dirty="0" smtClean="0"/>
              <a:t>步长、访问时长占比</a:t>
            </a:r>
            <a:endParaRPr lang="zh-CN" altLang="en-US" sz="2400" b="1" dirty="0"/>
          </a:p>
        </p:txBody>
      </p:sp>
      <p:sp>
        <p:nvSpPr>
          <p:cNvPr id="6" name="矩形 5"/>
          <p:cNvSpPr/>
          <p:nvPr/>
        </p:nvSpPr>
        <p:spPr>
          <a:xfrm>
            <a:off x="455670" y="1050424"/>
            <a:ext cx="4464496" cy="830997"/>
          </a:xfrm>
          <a:prstGeom prst="rect">
            <a:avLst/>
          </a:prstGeom>
        </p:spPr>
        <p:txBody>
          <a:bodyPr wrap="square">
            <a:spAutoFit/>
          </a:bodyPr>
          <a:p>
            <a:r>
              <a:rPr lang="zh-CN" altLang="zh-CN" sz="1600" kern="100" dirty="0" smtClean="0">
                <a:latin typeface="Times New Roman" panose="02020603050405020304" charset="0"/>
                <a:cs typeface="Times New Roman" panose="02020603050405020304" charset="0"/>
              </a:rPr>
              <a:t>访问</a:t>
            </a:r>
            <a:r>
              <a:rPr lang="zh-CN" altLang="zh-CN" sz="1600" kern="100" dirty="0">
                <a:latin typeface="Times New Roman" panose="02020603050405020304" charset="0"/>
                <a:cs typeface="Times New Roman" panose="02020603050405020304" charset="0"/>
              </a:rPr>
              <a:t>时</a:t>
            </a:r>
            <a:r>
              <a:rPr lang="zh-CN" altLang="zh-CN" sz="1600" kern="100" dirty="0" smtClean="0">
                <a:latin typeface="Times New Roman" panose="02020603050405020304" charset="0"/>
                <a:cs typeface="Times New Roman" panose="02020603050405020304" charset="0"/>
              </a:rPr>
              <a:t>长</a:t>
            </a:r>
            <a:r>
              <a:rPr lang="zh-CN" altLang="en-US" sz="1600" kern="100" dirty="0" smtClean="0">
                <a:latin typeface="Times New Roman" panose="02020603050405020304" charset="0"/>
                <a:cs typeface="Times New Roman" panose="02020603050405020304" charset="0"/>
              </a:rPr>
              <a:t>：</a:t>
            </a:r>
            <a:r>
              <a:rPr lang="en-US" altLang="zh-CN" sz="1600" kern="100" dirty="0" smtClean="0">
                <a:latin typeface="Times New Roman" panose="02020603050405020304" charset="0"/>
                <a:cs typeface="Times New Roman" panose="02020603050405020304" charset="0"/>
              </a:rPr>
              <a:t>session</a:t>
            </a:r>
            <a:r>
              <a:rPr lang="zh-CN" altLang="en-US" sz="1600" kern="100" dirty="0" smtClean="0">
                <a:latin typeface="Times New Roman" panose="02020603050405020304" charset="0"/>
                <a:cs typeface="Times New Roman" panose="02020603050405020304" charset="0"/>
              </a:rPr>
              <a:t>的最早时间与最晚时间之差。</a:t>
            </a:r>
            <a:endParaRPr lang="en-US" altLang="zh-CN" sz="1600" kern="100" dirty="0" smtClean="0">
              <a:latin typeface="Times New Roman" panose="02020603050405020304" charset="0"/>
              <a:cs typeface="Times New Roman" panose="02020603050405020304" charset="0"/>
            </a:endParaRPr>
          </a:p>
          <a:p>
            <a:endParaRPr lang="en-US" altLang="zh-CN" sz="1600" kern="100" dirty="0" smtClean="0">
              <a:latin typeface="Times New Roman" panose="02020603050405020304" charset="0"/>
              <a:cs typeface="Times New Roman" panose="02020603050405020304" charset="0"/>
            </a:endParaRPr>
          </a:p>
          <a:p>
            <a:r>
              <a:rPr lang="zh-CN" altLang="en-US" sz="1600" kern="100" dirty="0" smtClean="0">
                <a:latin typeface="Times New Roman" panose="02020603050405020304" charset="0"/>
              </a:rPr>
              <a:t>访问步长：</a:t>
            </a:r>
            <a:r>
              <a:rPr lang="en-US" altLang="zh-CN" sz="1600" kern="100" dirty="0" smtClean="0">
                <a:latin typeface="Times New Roman" panose="02020603050405020304" charset="0"/>
              </a:rPr>
              <a:t>session</a:t>
            </a:r>
            <a:r>
              <a:rPr lang="zh-CN" altLang="en-US" sz="1600" kern="100" dirty="0" smtClean="0">
                <a:latin typeface="Times New Roman" panose="02020603050405020304" charset="0"/>
              </a:rPr>
              <a:t>中的</a:t>
            </a:r>
            <a:r>
              <a:rPr lang="en-US" altLang="zh-CN" sz="1600" kern="100" dirty="0" smtClean="0">
                <a:latin typeface="Times New Roman" panose="02020603050405020304" charset="0"/>
              </a:rPr>
              <a:t>action</a:t>
            </a:r>
            <a:r>
              <a:rPr lang="zh-CN" altLang="en-US" sz="1600" kern="100" dirty="0" smtClean="0">
                <a:latin typeface="Times New Roman" panose="02020603050405020304" charset="0"/>
              </a:rPr>
              <a:t>个数</a:t>
            </a:r>
            <a:r>
              <a:rPr lang="zh-CN" altLang="en-US" sz="1600" kern="100" dirty="0" smtClean="0">
                <a:latin typeface="Times New Roman" panose="02020603050405020304" charset="0"/>
                <a:cs typeface="Times New Roman" panose="02020603050405020304" charset="0"/>
              </a:rPr>
              <a:t>。</a:t>
            </a:r>
            <a:endParaRPr lang="zh-CN" altLang="en-US" sz="1600" dirty="0"/>
          </a:p>
        </p:txBody>
      </p:sp>
      <p:sp>
        <p:nvSpPr>
          <p:cNvPr id="7" name="矩形 6"/>
          <p:cNvSpPr/>
          <p:nvPr/>
        </p:nvSpPr>
        <p:spPr>
          <a:xfrm>
            <a:off x="455930" y="2120265"/>
            <a:ext cx="11139805" cy="829945"/>
          </a:xfrm>
          <a:prstGeom prst="rect">
            <a:avLst/>
          </a:prstGeom>
        </p:spPr>
        <p:txBody>
          <a:bodyPr wrap="square">
            <a:spAutoFit/>
          </a:bodyPr>
          <a:p>
            <a:pPr>
              <a:lnSpc>
                <a:spcPct val="150000"/>
              </a:lnSpc>
            </a:pPr>
            <a:r>
              <a:rPr lang="en-US" altLang="zh-CN" sz="1600" kern="100" dirty="0" smtClean="0">
                <a:latin typeface="Times New Roman" panose="02020603050405020304" charset="0"/>
                <a:cs typeface="Times New Roman" panose="02020603050405020304" charset="0"/>
              </a:rPr>
              <a:t>    </a:t>
            </a:r>
            <a:r>
              <a:rPr lang="zh-CN" altLang="zh-CN" sz="1600" kern="100" dirty="0" smtClean="0">
                <a:latin typeface="Times New Roman" panose="02020603050405020304" charset="0"/>
                <a:cs typeface="Times New Roman" panose="02020603050405020304" charset="0"/>
              </a:rPr>
              <a:t>统计</a:t>
            </a:r>
            <a:r>
              <a:rPr lang="zh-CN" altLang="zh-CN" sz="1600" kern="100" dirty="0">
                <a:latin typeface="Times New Roman" panose="02020603050405020304" charset="0"/>
                <a:cs typeface="Times New Roman" panose="02020603050405020304" charset="0"/>
              </a:rPr>
              <a:t>出符合筛选条件（</a:t>
            </a:r>
            <a:r>
              <a:rPr lang="en-US" altLang="zh-CN" sz="1600" kern="100" dirty="0">
                <a:latin typeface="Times New Roman" panose="02020603050405020304" charset="0"/>
                <a:cs typeface="Times New Roman" panose="02020603050405020304" charset="0"/>
              </a:rPr>
              <a:t>commerce.properties</a:t>
            </a:r>
            <a:r>
              <a:rPr lang="zh-CN" altLang="zh-CN" sz="1600" kern="100" dirty="0">
                <a:latin typeface="Times New Roman" panose="02020603050405020304" charset="0"/>
                <a:cs typeface="Times New Roman" panose="02020603050405020304" charset="0"/>
              </a:rPr>
              <a:t>）的</a:t>
            </a:r>
            <a:r>
              <a:rPr lang="en-US" altLang="zh-CN" sz="1600" kern="100" dirty="0">
                <a:latin typeface="Times New Roman" panose="02020603050405020304" charset="0"/>
              </a:rPr>
              <a:t>session</a:t>
            </a:r>
            <a:r>
              <a:rPr lang="zh-CN" altLang="zh-CN" sz="1600" kern="100" dirty="0">
                <a:latin typeface="Times New Roman" panose="02020603050405020304" charset="0"/>
                <a:cs typeface="Times New Roman" panose="02020603050405020304" charset="0"/>
              </a:rPr>
              <a:t>中，访问时长在</a:t>
            </a:r>
            <a:r>
              <a:rPr lang="en-US" altLang="zh-CN" sz="1600" kern="100" dirty="0">
                <a:latin typeface="Times New Roman" panose="02020603050405020304" charset="0"/>
              </a:rPr>
              <a:t>1s~3s</a:t>
            </a:r>
            <a:r>
              <a:rPr lang="zh-CN" altLang="zh-CN" sz="1600" kern="100" dirty="0">
                <a:latin typeface="Times New Roman" panose="02020603050405020304" charset="0"/>
                <a:cs typeface="Times New Roman" panose="02020603050405020304" charset="0"/>
              </a:rPr>
              <a:t>、</a:t>
            </a:r>
            <a:r>
              <a:rPr lang="en-US" altLang="zh-CN" sz="1600" kern="100" dirty="0">
                <a:latin typeface="Times New Roman" panose="02020603050405020304" charset="0"/>
              </a:rPr>
              <a:t>4s~6s</a:t>
            </a:r>
            <a:r>
              <a:rPr lang="zh-CN" altLang="zh-CN" sz="1600" kern="100" dirty="0">
                <a:latin typeface="Times New Roman" panose="02020603050405020304" charset="0"/>
                <a:cs typeface="Times New Roman" panose="02020603050405020304" charset="0"/>
              </a:rPr>
              <a:t>、</a:t>
            </a:r>
            <a:r>
              <a:rPr lang="en-US" altLang="zh-CN" sz="1600" kern="100" dirty="0">
                <a:latin typeface="Times New Roman" panose="02020603050405020304" charset="0"/>
              </a:rPr>
              <a:t>7s~9s</a:t>
            </a:r>
            <a:r>
              <a:rPr lang="zh-CN" altLang="zh-CN" sz="1600" kern="100" dirty="0">
                <a:latin typeface="Times New Roman" panose="02020603050405020304" charset="0"/>
                <a:cs typeface="Times New Roman" panose="02020603050405020304" charset="0"/>
              </a:rPr>
              <a:t>、</a:t>
            </a:r>
            <a:r>
              <a:rPr lang="en-US" altLang="zh-CN" sz="1600" kern="100" dirty="0">
                <a:latin typeface="Times New Roman" panose="02020603050405020304" charset="0"/>
              </a:rPr>
              <a:t>10s~30s</a:t>
            </a:r>
            <a:r>
              <a:rPr lang="zh-CN" altLang="zh-CN" sz="1600" kern="100" dirty="0">
                <a:latin typeface="Times New Roman" panose="02020603050405020304" charset="0"/>
                <a:cs typeface="Times New Roman" panose="02020603050405020304" charset="0"/>
              </a:rPr>
              <a:t>、</a:t>
            </a:r>
            <a:r>
              <a:rPr lang="en-US" altLang="zh-CN" sz="1600" kern="100" dirty="0">
                <a:latin typeface="Times New Roman" panose="02020603050405020304" charset="0"/>
              </a:rPr>
              <a:t>30s~60s</a:t>
            </a:r>
            <a:r>
              <a:rPr lang="zh-CN" altLang="zh-CN" sz="1600" kern="100" dirty="0">
                <a:latin typeface="Times New Roman" panose="02020603050405020304" charset="0"/>
                <a:cs typeface="Times New Roman" panose="02020603050405020304" charset="0"/>
              </a:rPr>
              <a:t>、</a:t>
            </a:r>
            <a:r>
              <a:rPr lang="en-US" altLang="zh-CN" sz="1600" kern="100" dirty="0">
                <a:latin typeface="Times New Roman" panose="02020603050405020304" charset="0"/>
              </a:rPr>
              <a:t>1m~3m</a:t>
            </a:r>
            <a:r>
              <a:rPr lang="zh-CN" altLang="zh-CN" sz="1600" kern="100" dirty="0">
                <a:latin typeface="Times New Roman" panose="02020603050405020304" charset="0"/>
                <a:cs typeface="Times New Roman" panose="02020603050405020304" charset="0"/>
              </a:rPr>
              <a:t>、</a:t>
            </a:r>
            <a:r>
              <a:rPr lang="en-US" altLang="zh-CN" sz="1600" kern="100" dirty="0">
                <a:latin typeface="Times New Roman" panose="02020603050405020304" charset="0"/>
              </a:rPr>
              <a:t>3m~10m</a:t>
            </a:r>
            <a:r>
              <a:rPr lang="zh-CN" altLang="zh-CN" sz="1600" kern="100" dirty="0">
                <a:latin typeface="Times New Roman" panose="02020603050405020304" charset="0"/>
                <a:cs typeface="Times New Roman" panose="02020603050405020304" charset="0"/>
              </a:rPr>
              <a:t>、</a:t>
            </a:r>
            <a:r>
              <a:rPr lang="en-US" altLang="zh-CN" sz="1600" kern="100" dirty="0">
                <a:latin typeface="Times New Roman" panose="02020603050405020304" charset="0"/>
              </a:rPr>
              <a:t>10m~30m</a:t>
            </a:r>
            <a:r>
              <a:rPr lang="zh-CN" altLang="zh-CN" sz="1600" kern="100" dirty="0">
                <a:latin typeface="Times New Roman" panose="02020603050405020304" charset="0"/>
                <a:cs typeface="Times New Roman" panose="02020603050405020304" charset="0"/>
              </a:rPr>
              <a:t>、</a:t>
            </a:r>
            <a:r>
              <a:rPr lang="en-US" altLang="zh-CN" sz="1600" kern="100" dirty="0" smtClean="0">
                <a:latin typeface="Times New Roman" panose="02020603050405020304" charset="0"/>
              </a:rPr>
              <a:t>30m</a:t>
            </a:r>
            <a:r>
              <a:rPr lang="zh-CN" altLang="en-US" sz="1600" kern="100" dirty="0" smtClean="0">
                <a:latin typeface="Times New Roman" panose="02020603050405020304" charset="0"/>
              </a:rPr>
              <a:t>，访问步长在</a:t>
            </a:r>
            <a:r>
              <a:rPr lang="en-US" altLang="zh-CN" sz="1600" kern="100" dirty="0" smtClean="0">
                <a:latin typeface="Times New Roman" panose="02020603050405020304" charset="0"/>
              </a:rPr>
              <a:t>1_3</a:t>
            </a:r>
            <a:r>
              <a:rPr lang="zh-CN" altLang="en-US" sz="1600" kern="100" dirty="0" smtClean="0">
                <a:latin typeface="Times New Roman" panose="02020603050405020304" charset="0"/>
              </a:rPr>
              <a:t>、</a:t>
            </a:r>
            <a:r>
              <a:rPr lang="en-US" altLang="zh-CN" sz="1600" kern="100" dirty="0" smtClean="0">
                <a:latin typeface="Times New Roman" panose="02020603050405020304" charset="0"/>
              </a:rPr>
              <a:t>4_6</a:t>
            </a:r>
            <a:r>
              <a:rPr lang="zh-CN" altLang="en-US" sz="1600" kern="100" dirty="0" smtClean="0">
                <a:latin typeface="Times New Roman" panose="02020603050405020304" charset="0"/>
              </a:rPr>
              <a:t>、</a:t>
            </a:r>
            <a:r>
              <a:rPr lang="en-US" altLang="zh-CN" sz="1600" kern="100" dirty="0" smtClean="0">
                <a:latin typeface="Times New Roman" panose="02020603050405020304" charset="0"/>
              </a:rPr>
              <a:t>…</a:t>
            </a:r>
            <a:r>
              <a:rPr lang="zh-CN" altLang="zh-CN" sz="1600" kern="100" dirty="0" smtClean="0">
                <a:latin typeface="Times New Roman" panose="02020603050405020304" charset="0"/>
                <a:cs typeface="Times New Roman" panose="02020603050405020304" charset="0"/>
              </a:rPr>
              <a:t>以上</a:t>
            </a:r>
            <a:r>
              <a:rPr lang="zh-CN" altLang="zh-CN" sz="1600" kern="100" dirty="0">
                <a:latin typeface="Times New Roman" panose="02020603050405020304" charset="0"/>
                <a:cs typeface="Times New Roman" panose="02020603050405020304" charset="0"/>
              </a:rPr>
              <a:t>各个范围内</a:t>
            </a:r>
            <a:r>
              <a:rPr lang="zh-CN" altLang="zh-CN" sz="1600" kern="100" dirty="0" smtClean="0">
                <a:latin typeface="Times New Roman" panose="02020603050405020304" charset="0"/>
                <a:cs typeface="Times New Roman" panose="02020603050405020304" charset="0"/>
              </a:rPr>
              <a:t>的</a:t>
            </a:r>
            <a:r>
              <a:rPr lang="zh-CN" altLang="en-US" sz="1600" kern="100" dirty="0">
                <a:latin typeface="Times New Roman" panose="02020603050405020304" charset="0"/>
                <a:cs typeface="Times New Roman" panose="02020603050405020304" charset="0"/>
              </a:rPr>
              <a:t>各种</a:t>
            </a:r>
            <a:r>
              <a:rPr lang="en-US" altLang="zh-CN" sz="1600" kern="100" dirty="0" smtClean="0">
                <a:latin typeface="Times New Roman" panose="02020603050405020304" charset="0"/>
              </a:rPr>
              <a:t>session</a:t>
            </a:r>
            <a:r>
              <a:rPr lang="zh-CN" altLang="en-US" sz="1600" kern="100" dirty="0" smtClean="0">
                <a:latin typeface="Times New Roman" panose="02020603050405020304" charset="0"/>
              </a:rPr>
              <a:t>的</a:t>
            </a:r>
            <a:r>
              <a:rPr lang="zh-CN" altLang="zh-CN" sz="1600" kern="100" dirty="0" smtClean="0">
                <a:latin typeface="Times New Roman" panose="02020603050405020304" charset="0"/>
                <a:cs typeface="Times New Roman" panose="02020603050405020304" charset="0"/>
              </a:rPr>
              <a:t>占比</a:t>
            </a:r>
            <a:r>
              <a:rPr lang="zh-CN" altLang="en-US" sz="1600" kern="100" dirty="0" smtClean="0">
                <a:latin typeface="Times New Roman" panose="02020603050405020304" charset="0"/>
                <a:cs typeface="Times New Roman" panose="02020603050405020304" charset="0"/>
              </a:rPr>
              <a:t>。</a:t>
            </a:r>
            <a:endParaRPr lang="zh-CN" altLang="en-US" sz="1600" dirty="0"/>
          </a:p>
        </p:txBody>
      </p:sp>
      <p:sp>
        <p:nvSpPr>
          <p:cNvPr id="10" name="矩形 9"/>
          <p:cNvSpPr/>
          <p:nvPr/>
        </p:nvSpPr>
        <p:spPr>
          <a:xfrm>
            <a:off x="7020560" y="3413125"/>
            <a:ext cx="4575175" cy="1568450"/>
          </a:xfrm>
          <a:prstGeom prst="rect">
            <a:avLst/>
          </a:prstGeom>
        </p:spPr>
        <p:txBody>
          <a:bodyPr wrap="square">
            <a:spAutoFit/>
          </a:bodyPr>
          <a:p>
            <a:r>
              <a:rPr lang="zh-CN" altLang="en-US" sz="1200" dirty="0" smtClean="0"/>
              <a:t>case class </a:t>
            </a:r>
            <a:r>
              <a:rPr lang="zh-CN" altLang="en-US" sz="1200" dirty="0" smtClean="0">
                <a:solidFill>
                  <a:srgbClr val="FF0000"/>
                </a:solidFill>
              </a:rPr>
              <a:t>UserInfo</a:t>
            </a:r>
            <a:r>
              <a:rPr lang="zh-CN" altLang="en-US" sz="1200" dirty="0" smtClean="0"/>
              <a:t>(</a:t>
            </a:r>
            <a:r>
              <a:rPr lang="zh-CN" altLang="en-US" sz="1200" dirty="0" smtClean="0">
                <a:solidFill>
                  <a:srgbClr val="7030A0"/>
                </a:solidFill>
              </a:rPr>
              <a:t>user_id</a:t>
            </a:r>
            <a:r>
              <a:rPr lang="zh-CN" altLang="en-US" sz="1200" dirty="0" smtClean="0"/>
              <a:t>: Long,      </a:t>
            </a:r>
            <a:r>
              <a:rPr lang="zh-CN" altLang="en-US" sz="1200" dirty="0" smtClean="0">
                <a:solidFill>
                  <a:srgbClr val="00B050"/>
                </a:solidFill>
              </a:rPr>
              <a:t>用户</a:t>
            </a:r>
            <a:r>
              <a:rPr lang="en-US" altLang="zh-CN" sz="1200" dirty="0" smtClean="0">
                <a:solidFill>
                  <a:srgbClr val="00B050"/>
                </a:solidFill>
              </a:rPr>
              <a:t>ID</a:t>
            </a:r>
            <a:endParaRPr lang="zh-CN" altLang="en-US" sz="1200" dirty="0" smtClean="0"/>
          </a:p>
          <a:p>
            <a:r>
              <a:rPr lang="zh-CN" altLang="en-US" sz="1200" dirty="0" smtClean="0"/>
              <a:t>                    </a:t>
            </a:r>
            <a:r>
              <a:rPr lang="zh-CN" altLang="en-US" sz="1200" dirty="0">
                <a:solidFill>
                  <a:srgbClr val="7030A0"/>
                </a:solidFill>
              </a:rPr>
              <a:t>username</a:t>
            </a:r>
            <a:r>
              <a:rPr lang="zh-CN" altLang="en-US" sz="1200" dirty="0"/>
              <a:t>: String</a:t>
            </a:r>
            <a:r>
              <a:rPr lang="zh-CN" altLang="en-US" sz="1200" dirty="0" smtClean="0"/>
              <a:t>,            </a:t>
            </a:r>
            <a:r>
              <a:rPr lang="en-US" altLang="zh-CN" sz="1200" dirty="0" smtClean="0"/>
              <a:t> </a:t>
            </a:r>
            <a:r>
              <a:rPr lang="zh-CN" altLang="en-US" sz="1200" dirty="0" smtClean="0">
                <a:solidFill>
                  <a:srgbClr val="00B050"/>
                </a:solidFill>
              </a:rPr>
              <a:t>用户</a:t>
            </a:r>
            <a:r>
              <a:rPr lang="zh-CN" altLang="en-US" sz="1200" dirty="0">
                <a:solidFill>
                  <a:srgbClr val="00B050"/>
                </a:solidFill>
              </a:rPr>
              <a:t>名</a:t>
            </a:r>
            <a:endParaRPr lang="zh-CN" altLang="en-US" sz="1200" dirty="0"/>
          </a:p>
          <a:p>
            <a:r>
              <a:rPr lang="zh-CN" altLang="en-US" sz="1200" dirty="0"/>
              <a:t>                    </a:t>
            </a:r>
            <a:r>
              <a:rPr lang="zh-CN" altLang="en-US" sz="1200" dirty="0">
                <a:solidFill>
                  <a:srgbClr val="7030A0"/>
                </a:solidFill>
              </a:rPr>
              <a:t>name</a:t>
            </a:r>
            <a:r>
              <a:rPr lang="zh-CN" altLang="en-US" sz="1200" dirty="0"/>
              <a:t>: String</a:t>
            </a:r>
            <a:r>
              <a:rPr lang="zh-CN" altLang="en-US" sz="1200" dirty="0" smtClean="0"/>
              <a:t>,</a:t>
            </a:r>
            <a:r>
              <a:rPr lang="en-US" altLang="zh-CN" sz="1200" dirty="0" smtClean="0"/>
              <a:t>	                  </a:t>
            </a:r>
            <a:r>
              <a:rPr lang="zh-CN" altLang="en-US" sz="1200" dirty="0" smtClean="0">
                <a:solidFill>
                  <a:srgbClr val="00B050"/>
                </a:solidFill>
              </a:rPr>
              <a:t>用户真实姓名</a:t>
            </a:r>
            <a:endParaRPr lang="zh-CN" altLang="en-US" sz="1200" dirty="0"/>
          </a:p>
          <a:p>
            <a:r>
              <a:rPr lang="zh-CN" altLang="en-US" sz="1200" dirty="0"/>
              <a:t>                    </a:t>
            </a:r>
            <a:r>
              <a:rPr lang="zh-CN" altLang="en-US" sz="1200" dirty="0">
                <a:solidFill>
                  <a:srgbClr val="7030A0"/>
                </a:solidFill>
              </a:rPr>
              <a:t>age</a:t>
            </a:r>
            <a:r>
              <a:rPr lang="zh-CN" altLang="en-US" sz="1200" dirty="0"/>
              <a:t>: Int</a:t>
            </a:r>
            <a:r>
              <a:rPr lang="zh-CN" altLang="en-US" sz="1200" dirty="0" smtClean="0"/>
              <a:t>,</a:t>
            </a:r>
            <a:r>
              <a:rPr lang="en-US" altLang="zh-CN" sz="1200" dirty="0" smtClean="0"/>
              <a:t>	                  </a:t>
            </a:r>
            <a:r>
              <a:rPr lang="zh-CN" altLang="en-US" sz="1200" dirty="0">
                <a:solidFill>
                  <a:srgbClr val="00B050"/>
                </a:solidFill>
              </a:rPr>
              <a:t>年龄</a:t>
            </a:r>
            <a:endParaRPr lang="zh-CN" altLang="en-US" sz="1200" dirty="0"/>
          </a:p>
          <a:p>
            <a:r>
              <a:rPr lang="zh-CN" altLang="en-US" sz="1200" dirty="0"/>
              <a:t>                    </a:t>
            </a:r>
            <a:r>
              <a:rPr lang="zh-CN" altLang="en-US" sz="1200" dirty="0">
                <a:solidFill>
                  <a:srgbClr val="7030A0"/>
                </a:solidFill>
              </a:rPr>
              <a:t>professional</a:t>
            </a:r>
            <a:r>
              <a:rPr lang="zh-CN" altLang="en-US" sz="1200" dirty="0"/>
              <a:t>: String</a:t>
            </a:r>
            <a:r>
              <a:rPr lang="zh-CN" altLang="en-US" sz="1200" dirty="0" smtClean="0"/>
              <a:t>,          </a:t>
            </a:r>
            <a:r>
              <a:rPr lang="zh-CN" altLang="en-US" sz="1200" dirty="0">
                <a:solidFill>
                  <a:srgbClr val="00B050"/>
                </a:solidFill>
              </a:rPr>
              <a:t>职业</a:t>
            </a:r>
            <a:endParaRPr lang="zh-CN" altLang="en-US" sz="1200" dirty="0"/>
          </a:p>
          <a:p>
            <a:r>
              <a:rPr lang="zh-CN" altLang="en-US" sz="1200" dirty="0"/>
              <a:t>                    </a:t>
            </a:r>
            <a:r>
              <a:rPr lang="zh-CN" altLang="en-US" sz="1200" dirty="0">
                <a:solidFill>
                  <a:srgbClr val="7030A0"/>
                </a:solidFill>
              </a:rPr>
              <a:t>city</a:t>
            </a:r>
            <a:r>
              <a:rPr lang="zh-CN" altLang="en-US" sz="1200" dirty="0"/>
              <a:t>: String</a:t>
            </a:r>
            <a:r>
              <a:rPr lang="zh-CN" altLang="en-US" sz="1200" dirty="0" smtClean="0"/>
              <a:t>,</a:t>
            </a:r>
            <a:r>
              <a:rPr lang="en-US" altLang="zh-CN" sz="1200" dirty="0" smtClean="0"/>
              <a:t>	                  </a:t>
            </a:r>
            <a:r>
              <a:rPr lang="zh-CN" altLang="en-US" sz="1200" dirty="0">
                <a:solidFill>
                  <a:srgbClr val="00B050"/>
                </a:solidFill>
              </a:rPr>
              <a:t>城市</a:t>
            </a:r>
            <a:endParaRPr lang="zh-CN" altLang="en-US" sz="1200" dirty="0"/>
          </a:p>
          <a:p>
            <a:r>
              <a:rPr lang="zh-CN" altLang="en-US" sz="1200" dirty="0"/>
              <a:t>                    </a:t>
            </a:r>
            <a:r>
              <a:rPr lang="zh-CN" altLang="en-US" sz="1200" dirty="0">
                <a:solidFill>
                  <a:srgbClr val="7030A0"/>
                </a:solidFill>
              </a:rPr>
              <a:t>sex</a:t>
            </a:r>
            <a:r>
              <a:rPr lang="zh-CN" altLang="en-US" sz="1200" dirty="0"/>
              <a:t>: </a:t>
            </a:r>
            <a:r>
              <a:rPr lang="zh-CN" altLang="en-US" sz="1200" dirty="0" smtClean="0"/>
              <a:t>String</a:t>
            </a:r>
            <a:r>
              <a:rPr lang="en-US" altLang="zh-CN" sz="1200" dirty="0" smtClean="0"/>
              <a:t>	                  </a:t>
            </a:r>
            <a:r>
              <a:rPr lang="zh-CN" altLang="en-US" sz="1200" dirty="0">
                <a:solidFill>
                  <a:srgbClr val="00B050"/>
                </a:solidFill>
              </a:rPr>
              <a:t>性别</a:t>
            </a:r>
            <a:endParaRPr lang="zh-CN" altLang="en-US" sz="1200" dirty="0"/>
          </a:p>
          <a:p>
            <a:r>
              <a:rPr lang="zh-CN" altLang="en-US" sz="1200" dirty="0"/>
              <a:t>                   )</a:t>
            </a:r>
            <a:endParaRPr lang="zh-CN" altLang="en-US" sz="1200" dirty="0"/>
          </a:p>
        </p:txBody>
      </p:sp>
      <p:sp>
        <p:nvSpPr>
          <p:cNvPr id="11" name="矩形 10"/>
          <p:cNvSpPr/>
          <p:nvPr/>
        </p:nvSpPr>
        <p:spPr>
          <a:xfrm>
            <a:off x="455930" y="3413125"/>
            <a:ext cx="7609205" cy="2676525"/>
          </a:xfrm>
          <a:prstGeom prst="rect">
            <a:avLst/>
          </a:prstGeom>
        </p:spPr>
        <p:txBody>
          <a:bodyPr wrap="square">
            <a:spAutoFit/>
          </a:bodyPr>
          <a:p>
            <a:r>
              <a:rPr lang="zh-CN" altLang="en-US" sz="1200" dirty="0"/>
              <a:t>case class </a:t>
            </a:r>
            <a:r>
              <a:rPr lang="zh-CN" altLang="en-US" sz="1200" dirty="0">
                <a:solidFill>
                  <a:srgbClr val="FF0000"/>
                </a:solidFill>
              </a:rPr>
              <a:t>UserVisitAction</a:t>
            </a:r>
            <a:r>
              <a:rPr lang="zh-CN" altLang="en-US" sz="1200" dirty="0"/>
              <a:t>(</a:t>
            </a:r>
            <a:r>
              <a:rPr lang="zh-CN" altLang="en-US" sz="1200" dirty="0">
                <a:solidFill>
                  <a:srgbClr val="7030A0"/>
                </a:solidFill>
              </a:rPr>
              <a:t>date</a:t>
            </a:r>
            <a:r>
              <a:rPr lang="zh-CN" altLang="en-US" sz="1200" dirty="0"/>
              <a:t>: String</a:t>
            </a:r>
            <a:r>
              <a:rPr lang="zh-CN" altLang="en-US" sz="1200" dirty="0" smtClean="0"/>
              <a:t>,</a:t>
            </a:r>
            <a:r>
              <a:rPr lang="en-US" altLang="zh-CN" sz="1200" dirty="0" smtClean="0"/>
              <a:t>	                      </a:t>
            </a:r>
            <a:r>
              <a:rPr lang="zh-CN" altLang="en-US" sz="1200" dirty="0" smtClean="0">
                <a:solidFill>
                  <a:srgbClr val="00B050"/>
                </a:solidFill>
              </a:rPr>
              <a:t>用户点击行为的日期</a:t>
            </a:r>
            <a:endParaRPr lang="zh-CN" altLang="en-US" sz="1200" dirty="0">
              <a:solidFill>
                <a:srgbClr val="00B050"/>
              </a:solidFill>
            </a:endParaRPr>
          </a:p>
          <a:p>
            <a:r>
              <a:rPr lang="zh-CN" altLang="en-US" sz="1200" dirty="0"/>
              <a:t>                           </a:t>
            </a:r>
            <a:r>
              <a:rPr lang="zh-CN" altLang="en-US" sz="1200" dirty="0">
                <a:solidFill>
                  <a:srgbClr val="7030A0"/>
                </a:solidFill>
              </a:rPr>
              <a:t>user_id</a:t>
            </a:r>
            <a:r>
              <a:rPr lang="zh-CN" altLang="en-US" sz="1200" dirty="0"/>
              <a:t>: Long</a:t>
            </a:r>
            <a:r>
              <a:rPr lang="zh-CN" altLang="en-US" sz="1200" dirty="0" smtClean="0"/>
              <a:t>,</a:t>
            </a:r>
            <a:r>
              <a:rPr lang="en-US" altLang="zh-CN" sz="1200" dirty="0" smtClean="0"/>
              <a:t>		</a:t>
            </a:r>
            <a:r>
              <a:rPr lang="zh-CN" altLang="en-US" sz="1200" dirty="0" smtClean="0">
                <a:solidFill>
                  <a:srgbClr val="00B050"/>
                </a:solidFill>
              </a:rPr>
              <a:t>用户</a:t>
            </a:r>
            <a:r>
              <a:rPr lang="en-US" altLang="zh-CN" sz="1200" dirty="0" smtClean="0">
                <a:solidFill>
                  <a:srgbClr val="00B050"/>
                </a:solidFill>
              </a:rPr>
              <a:t>ID</a:t>
            </a:r>
            <a:endParaRPr lang="zh-CN" altLang="en-US" sz="1200" dirty="0">
              <a:solidFill>
                <a:srgbClr val="00B050"/>
              </a:solidFill>
            </a:endParaRPr>
          </a:p>
          <a:p>
            <a:r>
              <a:rPr lang="zh-CN" altLang="en-US" sz="1200" dirty="0"/>
              <a:t>                           </a:t>
            </a:r>
            <a:r>
              <a:rPr lang="zh-CN" altLang="en-US" sz="1200" dirty="0">
                <a:solidFill>
                  <a:srgbClr val="7030A0"/>
                </a:solidFill>
              </a:rPr>
              <a:t>session_id</a:t>
            </a:r>
            <a:r>
              <a:rPr lang="zh-CN" altLang="en-US" sz="1200" dirty="0"/>
              <a:t>: String</a:t>
            </a:r>
            <a:r>
              <a:rPr lang="zh-CN" altLang="en-US" sz="1200" dirty="0" smtClean="0"/>
              <a:t>,</a:t>
            </a:r>
            <a:r>
              <a:rPr lang="en-US" altLang="zh-CN" sz="1200" dirty="0" smtClean="0"/>
              <a:t>	                      </a:t>
            </a:r>
            <a:r>
              <a:rPr lang="en-US" altLang="zh-CN" sz="1200" dirty="0" smtClean="0">
                <a:solidFill>
                  <a:srgbClr val="00B050"/>
                </a:solidFill>
              </a:rPr>
              <a:t>SessionID</a:t>
            </a:r>
            <a:endParaRPr lang="zh-CN" altLang="en-US" sz="1200" dirty="0">
              <a:solidFill>
                <a:srgbClr val="00B050"/>
              </a:solidFill>
            </a:endParaRPr>
          </a:p>
          <a:p>
            <a:r>
              <a:rPr lang="zh-CN" altLang="en-US" sz="1200" dirty="0"/>
              <a:t>                           </a:t>
            </a:r>
            <a:r>
              <a:rPr lang="zh-CN" altLang="en-US" sz="1200" dirty="0">
                <a:solidFill>
                  <a:srgbClr val="7030A0"/>
                </a:solidFill>
              </a:rPr>
              <a:t>page_id</a:t>
            </a:r>
            <a:r>
              <a:rPr lang="zh-CN" altLang="en-US" sz="1200" dirty="0"/>
              <a:t>: Long</a:t>
            </a:r>
            <a:r>
              <a:rPr lang="zh-CN" altLang="en-US" sz="1200" dirty="0" smtClean="0"/>
              <a:t>,</a:t>
            </a:r>
            <a:r>
              <a:rPr lang="en-US" altLang="zh-CN" sz="1200" dirty="0" smtClean="0"/>
              <a:t>	                      </a:t>
            </a:r>
            <a:r>
              <a:rPr lang="zh-CN" altLang="en-US" sz="1200" dirty="0" smtClean="0">
                <a:solidFill>
                  <a:srgbClr val="00B050"/>
                </a:solidFill>
              </a:rPr>
              <a:t>页面</a:t>
            </a:r>
            <a:r>
              <a:rPr lang="en-US" altLang="zh-CN" sz="1200" dirty="0" smtClean="0">
                <a:solidFill>
                  <a:srgbClr val="00B050"/>
                </a:solidFill>
              </a:rPr>
              <a:t>ID</a:t>
            </a:r>
            <a:endParaRPr lang="zh-CN" altLang="en-US" sz="1200" dirty="0">
              <a:solidFill>
                <a:srgbClr val="00B050"/>
              </a:solidFill>
            </a:endParaRPr>
          </a:p>
          <a:p>
            <a:r>
              <a:rPr lang="zh-CN" altLang="en-US" sz="1200" dirty="0"/>
              <a:t>                           </a:t>
            </a:r>
            <a:r>
              <a:rPr lang="zh-CN" altLang="en-US" sz="1200" dirty="0">
                <a:solidFill>
                  <a:srgbClr val="7030A0"/>
                </a:solidFill>
              </a:rPr>
              <a:t>action_time</a:t>
            </a:r>
            <a:r>
              <a:rPr lang="zh-CN" altLang="en-US" sz="1200" dirty="0"/>
              <a:t>: String</a:t>
            </a:r>
            <a:r>
              <a:rPr lang="zh-CN" altLang="en-US" sz="1200" dirty="0" smtClean="0"/>
              <a:t>,</a:t>
            </a:r>
            <a:r>
              <a:rPr lang="en-US" altLang="zh-CN" sz="1200" dirty="0" smtClean="0"/>
              <a:t>	                      </a:t>
            </a:r>
            <a:r>
              <a:rPr lang="zh-CN" altLang="en-US" sz="1200" dirty="0" smtClean="0">
                <a:solidFill>
                  <a:srgbClr val="00B050"/>
                </a:solidFill>
              </a:rPr>
              <a:t>点击行为时间点</a:t>
            </a:r>
            <a:endParaRPr lang="zh-CN" altLang="en-US" sz="1200" dirty="0">
              <a:solidFill>
                <a:srgbClr val="00B050"/>
              </a:solidFill>
            </a:endParaRPr>
          </a:p>
          <a:p>
            <a:r>
              <a:rPr lang="zh-CN" altLang="en-US" sz="1200" dirty="0"/>
              <a:t>                           </a:t>
            </a:r>
            <a:r>
              <a:rPr lang="zh-CN" altLang="en-US" sz="1200" dirty="0">
                <a:solidFill>
                  <a:srgbClr val="7030A0"/>
                </a:solidFill>
              </a:rPr>
              <a:t>search_keyword</a:t>
            </a:r>
            <a:r>
              <a:rPr lang="zh-CN" altLang="en-US" sz="1200" dirty="0"/>
              <a:t>: String</a:t>
            </a:r>
            <a:r>
              <a:rPr lang="zh-CN" altLang="en-US" sz="1200" dirty="0" smtClean="0"/>
              <a:t>,</a:t>
            </a:r>
            <a:r>
              <a:rPr lang="en-US" altLang="zh-CN" sz="1200" dirty="0" smtClean="0"/>
              <a:t>	</a:t>
            </a:r>
            <a:r>
              <a:rPr lang="zh-CN" altLang="en-US" sz="1200" dirty="0" smtClean="0">
                <a:solidFill>
                  <a:srgbClr val="00B050"/>
                </a:solidFill>
              </a:rPr>
              <a:t>用户搜索关键词</a:t>
            </a:r>
            <a:endParaRPr lang="zh-CN" altLang="en-US" sz="1200" dirty="0" smtClean="0">
              <a:solidFill>
                <a:srgbClr val="00B050"/>
              </a:solidFill>
            </a:endParaRPr>
          </a:p>
          <a:p>
            <a:r>
              <a:rPr lang="zh-CN" altLang="en-US" sz="1200" dirty="0" smtClean="0"/>
              <a:t>                           </a:t>
            </a:r>
            <a:r>
              <a:rPr lang="zh-CN" altLang="en-US" sz="1200" dirty="0" smtClean="0">
                <a:solidFill>
                  <a:srgbClr val="7030A0"/>
                </a:solidFill>
              </a:rPr>
              <a:t>click_category_id</a:t>
            </a:r>
            <a:r>
              <a:rPr lang="zh-CN" altLang="en-US" sz="1200" dirty="0" smtClean="0"/>
              <a:t>: Long,</a:t>
            </a:r>
            <a:r>
              <a:rPr lang="en-US" altLang="zh-CN" sz="1200" dirty="0" smtClean="0"/>
              <a:t>	</a:t>
            </a:r>
            <a:r>
              <a:rPr lang="zh-CN" altLang="en-US" sz="1200" dirty="0" smtClean="0">
                <a:solidFill>
                  <a:srgbClr val="00B050"/>
                </a:solidFill>
              </a:rPr>
              <a:t>点击品类</a:t>
            </a:r>
            <a:r>
              <a:rPr lang="en-US" altLang="zh-CN" sz="1200" dirty="0" smtClean="0">
                <a:solidFill>
                  <a:srgbClr val="00B050"/>
                </a:solidFill>
              </a:rPr>
              <a:t>ID</a:t>
            </a:r>
            <a:endParaRPr lang="zh-CN" altLang="en-US" sz="1200" dirty="0" smtClean="0">
              <a:solidFill>
                <a:srgbClr val="00B050"/>
              </a:solidFill>
            </a:endParaRPr>
          </a:p>
          <a:p>
            <a:r>
              <a:rPr lang="zh-CN" altLang="en-US" sz="1200" dirty="0" smtClean="0"/>
              <a:t>                           </a:t>
            </a:r>
            <a:r>
              <a:rPr lang="zh-CN" altLang="en-US" sz="1200" dirty="0">
                <a:solidFill>
                  <a:srgbClr val="7030A0"/>
                </a:solidFill>
              </a:rPr>
              <a:t>click_product_id</a:t>
            </a:r>
            <a:r>
              <a:rPr lang="zh-CN" altLang="en-US" sz="1200" dirty="0"/>
              <a:t>: Long</a:t>
            </a:r>
            <a:r>
              <a:rPr lang="zh-CN" altLang="en-US" sz="1200" dirty="0" smtClean="0"/>
              <a:t>,</a:t>
            </a:r>
            <a:r>
              <a:rPr lang="en-US" altLang="zh-CN" sz="1200" dirty="0" smtClean="0"/>
              <a:t>	                      </a:t>
            </a:r>
            <a:r>
              <a:rPr lang="zh-CN" altLang="en-US" sz="1200" dirty="0" smtClean="0">
                <a:solidFill>
                  <a:srgbClr val="00B050"/>
                </a:solidFill>
              </a:rPr>
              <a:t>商品</a:t>
            </a:r>
            <a:r>
              <a:rPr lang="en-US" altLang="zh-CN" sz="1200" dirty="0" smtClean="0">
                <a:solidFill>
                  <a:srgbClr val="00B050"/>
                </a:solidFill>
              </a:rPr>
              <a:t>ID</a:t>
            </a:r>
            <a:endParaRPr lang="zh-CN" altLang="en-US" sz="1200" dirty="0">
              <a:solidFill>
                <a:srgbClr val="00B050"/>
              </a:solidFill>
            </a:endParaRPr>
          </a:p>
          <a:p>
            <a:r>
              <a:rPr lang="zh-CN" altLang="en-US" sz="1200" dirty="0"/>
              <a:t>                           </a:t>
            </a:r>
            <a:r>
              <a:rPr lang="zh-CN" altLang="en-US" sz="1200" dirty="0">
                <a:solidFill>
                  <a:srgbClr val="7030A0"/>
                </a:solidFill>
              </a:rPr>
              <a:t>order_category_ids</a:t>
            </a:r>
            <a:r>
              <a:rPr lang="zh-CN" altLang="en-US" sz="1200" dirty="0"/>
              <a:t>: String</a:t>
            </a:r>
            <a:r>
              <a:rPr lang="zh-CN" altLang="en-US" sz="1200" dirty="0" smtClean="0"/>
              <a:t>,</a:t>
            </a:r>
            <a:r>
              <a:rPr lang="en-US" altLang="zh-CN" sz="1200" dirty="0" smtClean="0"/>
              <a:t>	</a:t>
            </a:r>
            <a:r>
              <a:rPr lang="zh-CN" altLang="en-US" sz="1200" dirty="0" smtClean="0">
                <a:solidFill>
                  <a:srgbClr val="00B050"/>
                </a:solidFill>
              </a:rPr>
              <a:t>下单品类</a:t>
            </a:r>
            <a:r>
              <a:rPr lang="en-US" altLang="zh-CN" sz="1200" dirty="0" smtClean="0">
                <a:solidFill>
                  <a:srgbClr val="00B050"/>
                </a:solidFill>
              </a:rPr>
              <a:t>ID</a:t>
            </a:r>
            <a:endParaRPr lang="zh-CN" altLang="en-US" sz="1200" dirty="0">
              <a:solidFill>
                <a:srgbClr val="00B050"/>
              </a:solidFill>
            </a:endParaRPr>
          </a:p>
          <a:p>
            <a:r>
              <a:rPr lang="zh-CN" altLang="en-US" sz="1200" dirty="0"/>
              <a:t>                           </a:t>
            </a:r>
            <a:r>
              <a:rPr lang="zh-CN" altLang="en-US" sz="1200" dirty="0">
                <a:solidFill>
                  <a:srgbClr val="7030A0"/>
                </a:solidFill>
              </a:rPr>
              <a:t>order_product_ids</a:t>
            </a:r>
            <a:r>
              <a:rPr lang="zh-CN" altLang="en-US" sz="1200" dirty="0"/>
              <a:t>: String</a:t>
            </a:r>
            <a:r>
              <a:rPr lang="zh-CN" altLang="en-US" sz="1200" dirty="0" smtClean="0"/>
              <a:t>,</a:t>
            </a:r>
            <a:r>
              <a:rPr lang="en-US" altLang="zh-CN" sz="1200" dirty="0" smtClean="0"/>
              <a:t>	</a:t>
            </a:r>
            <a:r>
              <a:rPr lang="zh-CN" altLang="en-US" sz="1200" dirty="0" smtClean="0">
                <a:solidFill>
                  <a:srgbClr val="00B050"/>
                </a:solidFill>
              </a:rPr>
              <a:t>下单商品</a:t>
            </a:r>
            <a:r>
              <a:rPr lang="en-US" altLang="zh-CN" sz="1200" dirty="0" smtClean="0">
                <a:solidFill>
                  <a:srgbClr val="00B050"/>
                </a:solidFill>
              </a:rPr>
              <a:t>ID</a:t>
            </a:r>
            <a:endParaRPr lang="zh-CN" altLang="en-US" sz="1200" dirty="0">
              <a:solidFill>
                <a:srgbClr val="00B050"/>
              </a:solidFill>
            </a:endParaRPr>
          </a:p>
          <a:p>
            <a:r>
              <a:rPr lang="zh-CN" altLang="en-US" sz="1200" dirty="0"/>
              <a:t>                           </a:t>
            </a:r>
            <a:r>
              <a:rPr lang="zh-CN" altLang="en-US" sz="1200" dirty="0">
                <a:solidFill>
                  <a:srgbClr val="7030A0"/>
                </a:solidFill>
              </a:rPr>
              <a:t>pay_category_ids</a:t>
            </a:r>
            <a:r>
              <a:rPr lang="zh-CN" altLang="en-US" sz="1200" dirty="0"/>
              <a:t>: String</a:t>
            </a:r>
            <a:r>
              <a:rPr lang="zh-CN" altLang="en-US" sz="1200" dirty="0" smtClean="0"/>
              <a:t>,</a:t>
            </a:r>
            <a:r>
              <a:rPr lang="en-US" altLang="zh-CN" sz="1200" dirty="0" smtClean="0"/>
              <a:t>	</a:t>
            </a:r>
            <a:r>
              <a:rPr lang="zh-CN" altLang="en-US" sz="1200" dirty="0" smtClean="0">
                <a:solidFill>
                  <a:srgbClr val="00B050"/>
                </a:solidFill>
              </a:rPr>
              <a:t>支付品类</a:t>
            </a:r>
            <a:r>
              <a:rPr lang="en-US" altLang="zh-CN" sz="1200" dirty="0" smtClean="0">
                <a:solidFill>
                  <a:srgbClr val="00B050"/>
                </a:solidFill>
              </a:rPr>
              <a:t>ID</a:t>
            </a:r>
            <a:endParaRPr lang="zh-CN" altLang="en-US" sz="1200" dirty="0">
              <a:solidFill>
                <a:srgbClr val="00B050"/>
              </a:solidFill>
            </a:endParaRPr>
          </a:p>
          <a:p>
            <a:r>
              <a:rPr lang="zh-CN" altLang="en-US" sz="1200" dirty="0"/>
              <a:t>                           </a:t>
            </a:r>
            <a:r>
              <a:rPr lang="zh-CN" altLang="en-US" sz="1200" dirty="0">
                <a:solidFill>
                  <a:srgbClr val="7030A0"/>
                </a:solidFill>
              </a:rPr>
              <a:t>pay_product_ids</a:t>
            </a:r>
            <a:r>
              <a:rPr lang="zh-CN" altLang="en-US" sz="1200" dirty="0"/>
              <a:t>: String</a:t>
            </a:r>
            <a:r>
              <a:rPr lang="zh-CN" altLang="en-US" sz="1200" dirty="0" smtClean="0"/>
              <a:t>,</a:t>
            </a:r>
            <a:r>
              <a:rPr lang="en-US" altLang="zh-CN" sz="1200" dirty="0" smtClean="0"/>
              <a:t>	</a:t>
            </a:r>
            <a:r>
              <a:rPr lang="zh-CN" altLang="en-US" sz="1200" dirty="0" smtClean="0">
                <a:solidFill>
                  <a:srgbClr val="00B050"/>
                </a:solidFill>
              </a:rPr>
              <a:t>支付商品</a:t>
            </a:r>
            <a:r>
              <a:rPr lang="en-US" altLang="zh-CN" sz="1200" dirty="0" smtClean="0">
                <a:solidFill>
                  <a:srgbClr val="00B050"/>
                </a:solidFill>
              </a:rPr>
              <a:t>ID</a:t>
            </a:r>
            <a:endParaRPr lang="zh-CN" altLang="en-US" sz="1200" dirty="0">
              <a:solidFill>
                <a:srgbClr val="00B050"/>
              </a:solidFill>
            </a:endParaRPr>
          </a:p>
          <a:p>
            <a:r>
              <a:rPr lang="zh-CN" altLang="en-US" sz="1200" dirty="0"/>
              <a:t>                           </a:t>
            </a:r>
            <a:r>
              <a:rPr lang="zh-CN" altLang="en-US" sz="1200" dirty="0">
                <a:solidFill>
                  <a:srgbClr val="7030A0"/>
                </a:solidFill>
              </a:rPr>
              <a:t>city_id</a:t>
            </a:r>
            <a:r>
              <a:rPr lang="zh-CN" altLang="en-US" sz="1200" dirty="0"/>
              <a:t>: </a:t>
            </a:r>
            <a:r>
              <a:rPr lang="zh-CN" altLang="en-US" sz="1200" dirty="0" smtClean="0"/>
              <a:t>Long</a:t>
            </a:r>
            <a:r>
              <a:rPr lang="en-US" altLang="zh-CN" sz="1200" dirty="0" smtClean="0"/>
              <a:t>		</a:t>
            </a:r>
            <a:r>
              <a:rPr lang="zh-CN" altLang="en-US" sz="1200" dirty="0" smtClean="0">
                <a:solidFill>
                  <a:srgbClr val="00B050"/>
                </a:solidFill>
              </a:rPr>
              <a:t>城市</a:t>
            </a:r>
            <a:r>
              <a:rPr lang="en-US" altLang="zh-CN" sz="1200" dirty="0" smtClean="0">
                <a:solidFill>
                  <a:srgbClr val="00B050"/>
                </a:solidFill>
              </a:rPr>
              <a:t>ID</a:t>
            </a:r>
            <a:endParaRPr lang="zh-CN" altLang="en-US" sz="1200" dirty="0">
              <a:solidFill>
                <a:srgbClr val="00B050"/>
              </a:solidFill>
            </a:endParaRPr>
          </a:p>
          <a:p>
            <a:r>
              <a:rPr lang="zh-CN" altLang="en-US" sz="1200" dirty="0"/>
              <a:t>                          )</a:t>
            </a:r>
            <a:endParaRPr lang="zh-CN" altLang="en-US" sz="1200" dirty="0"/>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bldLst>
      <p:bldP spid="5" grpId="0"/>
      <p:bldP spid="6" grpId="0"/>
      <p:bldP spid="7" grpId="0"/>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custDataLst>
              <p:tags r:id="rId1"/>
            </p:custDataLst>
          </p:nvPr>
        </p:nvPicPr>
        <p:blipFill>
          <a:blip r:embed="rId2"/>
          <a:stretch>
            <a:fillRect/>
          </a:stretch>
        </p:blipFill>
        <p:spPr>
          <a:xfrm>
            <a:off x="313055" y="1027430"/>
            <a:ext cx="11471275" cy="5633085"/>
          </a:xfrm>
          <a:prstGeom prst="rect">
            <a:avLst/>
          </a:prstGeom>
        </p:spPr>
      </p:pic>
      <p:sp>
        <p:nvSpPr>
          <p:cNvPr id="3" name="TextBox 25"/>
          <p:cNvSpPr txBox="1">
            <a:spLocks noChangeArrowheads="1"/>
          </p:cNvSpPr>
          <p:nvPr/>
        </p:nvSpPr>
        <p:spPr bwMode="auto">
          <a:xfrm>
            <a:off x="312758" y="152248"/>
            <a:ext cx="26212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简要数据流程图：</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4745990" y="382270"/>
            <a:ext cx="7038340" cy="645160"/>
          </a:xfrm>
          <a:prstGeom prst="rect">
            <a:avLst/>
          </a:prstGeom>
          <a:noFill/>
        </p:spPr>
        <p:txBody>
          <a:bodyPr wrap="square" rtlCol="0" anchor="t">
            <a:spAutoFit/>
          </a:bodyPr>
          <a:p>
            <a:r>
              <a:rPr lang="en-US" altLang="zh-CN"/>
              <a:t>RDD [</a:t>
            </a:r>
            <a:r>
              <a:rPr lang="zh-CN" altLang="en-US"/>
              <a:t>(userid, partAggrInfo)</a:t>
            </a:r>
            <a:r>
              <a:rPr lang="en-US" altLang="zh-CN"/>
              <a:t>] </a:t>
            </a:r>
            <a:r>
              <a:rPr lang="en-US" altLang="zh-CN">
                <a:sym typeface="+mn-ea"/>
              </a:rPr>
              <a:t>&lt;userid,partAggrInfo(sessionid,searchKeywords,clickCategoryIds)&gt;</a:t>
            </a:r>
            <a:endParaRPr lang="en-US" altLang="zh-CN"/>
          </a:p>
        </p:txBody>
      </p:sp>
      <p:sp>
        <p:nvSpPr>
          <p:cNvPr id="7" name="文本框 6"/>
          <p:cNvSpPr txBox="1"/>
          <p:nvPr/>
        </p:nvSpPr>
        <p:spPr>
          <a:xfrm>
            <a:off x="8547735" y="3848735"/>
            <a:ext cx="5103495" cy="368300"/>
          </a:xfrm>
          <a:prstGeom prst="rect">
            <a:avLst/>
          </a:prstGeom>
          <a:noFill/>
        </p:spPr>
        <p:txBody>
          <a:bodyPr wrap="square" rtlCol="0" anchor="t">
            <a:spAutoFit/>
          </a:bodyPr>
          <a:p>
            <a:r>
              <a:rPr lang="en-US" altLang="zh-CN"/>
              <a:t>RDD[</a:t>
            </a:r>
            <a:r>
              <a:rPr lang="zh-CN" altLang="en-US">
                <a:sym typeface="+mn-ea"/>
              </a:rPr>
              <a:t>(sessionid, fullAggrInfo)</a:t>
            </a:r>
            <a:r>
              <a:rPr lang="en-US" altLang="zh-CN"/>
              <a:t>]</a:t>
            </a:r>
            <a:endParaRPr lang="zh-CN" altLang="en-US"/>
          </a:p>
        </p:txBody>
      </p:sp>
      <p:sp>
        <p:nvSpPr>
          <p:cNvPr id="8" name="文本框 7"/>
          <p:cNvSpPr txBox="1"/>
          <p:nvPr/>
        </p:nvSpPr>
        <p:spPr>
          <a:xfrm>
            <a:off x="2323465" y="4876165"/>
            <a:ext cx="5186045" cy="368300"/>
          </a:xfrm>
          <a:prstGeom prst="rect">
            <a:avLst/>
          </a:prstGeom>
          <a:noFill/>
        </p:spPr>
        <p:txBody>
          <a:bodyPr wrap="square" rtlCol="0" anchor="t">
            <a:spAutoFit/>
          </a:bodyPr>
          <a:p>
            <a:r>
              <a:rPr lang="zh-CN" altLang="en-US"/>
              <a:t>自定义累加器全局累加</a:t>
            </a:r>
            <a:r>
              <a:rPr lang="en-US" altLang="zh-CN"/>
              <a:t>session</a:t>
            </a:r>
            <a:r>
              <a:rPr lang="zh-CN" altLang="en-US"/>
              <a:t>步数及访问时长</a:t>
            </a:r>
            <a:endParaRPr lang="zh-CN" altLang="en-US"/>
          </a:p>
        </p:txBody>
      </p:sp>
      <p:sp>
        <p:nvSpPr>
          <p:cNvPr id="9" name="文本框 8"/>
          <p:cNvSpPr txBox="1"/>
          <p:nvPr/>
        </p:nvSpPr>
        <p:spPr>
          <a:xfrm>
            <a:off x="64770" y="2108200"/>
            <a:ext cx="8403590" cy="645160"/>
          </a:xfrm>
          <a:prstGeom prst="rect">
            <a:avLst/>
          </a:prstGeom>
          <a:noFill/>
        </p:spPr>
        <p:txBody>
          <a:bodyPr wrap="square" rtlCol="0" anchor="t">
            <a:spAutoFit/>
          </a:bodyPr>
          <a:p>
            <a:r>
              <a:rPr lang="zh-CN" altLang="en-US"/>
              <a:t>groupByKey()</a:t>
            </a:r>
            <a:r>
              <a:rPr lang="en-US" altLang="zh-CN"/>
              <a:t>.map{case (sessionid, userVisitActions) =&gt;</a:t>
            </a:r>
            <a:endParaRPr lang="en-US" altLang="zh-CN"/>
          </a:p>
          <a:p>
            <a:r>
              <a:rPr lang="en-US" altLang="zh-CN">
                <a:sym typeface="+mn-ea"/>
              </a:rPr>
              <a:t>RDD [</a:t>
            </a:r>
            <a:r>
              <a:rPr lang="zh-CN" altLang="en-US">
                <a:sym typeface="+mn-ea"/>
              </a:rPr>
              <a:t>(userid, partAggrInfo)</a:t>
            </a:r>
            <a:r>
              <a:rPr lang="en-US" altLang="zh-CN">
                <a:sym typeface="+mn-ea"/>
              </a:rPr>
              <a:t>] </a:t>
            </a:r>
            <a:r>
              <a:rPr lang="en-US" altLang="zh-CN"/>
              <a:t> }</a:t>
            </a:r>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39725" y="186690"/>
            <a:ext cx="4869180" cy="460375"/>
          </a:xfrm>
          <a:prstGeom prst="rect">
            <a:avLst/>
          </a:prstGeom>
          <a:noFill/>
        </p:spPr>
        <p:txBody>
          <a:bodyPr wrap="square" rtlCol="0">
            <a:spAutoFit/>
          </a:bodyPr>
          <a:p>
            <a:r>
              <a:rPr lang="zh-CN" altLang="en-US" sz="2400" b="1" dirty="0" smtClean="0"/>
              <a:t>需求二：</a:t>
            </a:r>
            <a:r>
              <a:rPr lang="en-US" altLang="zh-CN" sz="2400" b="1" dirty="0" smtClean="0"/>
              <a:t>Session</a:t>
            </a:r>
            <a:r>
              <a:rPr lang="zh-CN" altLang="en-US" sz="2400" b="1" dirty="0" smtClean="0"/>
              <a:t>随机抽取</a:t>
            </a:r>
            <a:endParaRPr lang="zh-CN" altLang="en-US" sz="2400" b="1" dirty="0"/>
          </a:p>
        </p:txBody>
      </p:sp>
      <p:sp>
        <p:nvSpPr>
          <p:cNvPr id="21" name="矩形 20"/>
          <p:cNvSpPr/>
          <p:nvPr/>
        </p:nvSpPr>
        <p:spPr>
          <a:xfrm>
            <a:off x="339725" y="855980"/>
            <a:ext cx="11487785" cy="1938020"/>
          </a:xfrm>
          <a:prstGeom prst="rect">
            <a:avLst/>
          </a:prstGeom>
        </p:spPr>
        <p:txBody>
          <a:bodyPr wrap="square">
            <a:spAutoFit/>
          </a:bodyPr>
          <a:p>
            <a:pPr>
              <a:lnSpc>
                <a:spcPct val="150000"/>
              </a:lnSpc>
            </a:pPr>
            <a:r>
              <a:rPr lang="en-US" altLang="zh-CN" sz="1600" dirty="0" smtClean="0">
                <a:latin typeface="Times New Roman" panose="02020603050405020304" charset="0"/>
                <a:cs typeface="Times New Roman" panose="02020603050405020304" charset="0"/>
              </a:rPr>
              <a:t>   </a:t>
            </a:r>
            <a:r>
              <a:rPr lang="zh-CN" altLang="zh-CN" sz="1600" dirty="0" smtClean="0">
                <a:latin typeface="Times New Roman" panose="02020603050405020304" charset="0"/>
                <a:cs typeface="Times New Roman" panose="02020603050405020304" charset="0"/>
              </a:rPr>
              <a:t>在</a:t>
            </a:r>
            <a:r>
              <a:rPr lang="zh-CN" altLang="zh-CN" sz="1600" dirty="0">
                <a:latin typeface="Times New Roman" panose="02020603050405020304" charset="0"/>
                <a:cs typeface="Times New Roman" panose="02020603050405020304" charset="0"/>
              </a:rPr>
              <a:t>符合</a:t>
            </a:r>
            <a:r>
              <a:rPr lang="zh-CN" altLang="en-US" sz="1600" dirty="0">
                <a:latin typeface="Times New Roman" panose="02020603050405020304" charset="0"/>
                <a:cs typeface="Times New Roman" panose="02020603050405020304" charset="0"/>
              </a:rPr>
              <a:t>过滤</a:t>
            </a:r>
            <a:r>
              <a:rPr lang="zh-CN" altLang="zh-CN" sz="1600" dirty="0">
                <a:latin typeface="Times New Roman" panose="02020603050405020304" charset="0"/>
                <a:cs typeface="Times New Roman" panose="02020603050405020304" charset="0"/>
              </a:rPr>
              <a:t>条件的</a:t>
            </a:r>
            <a:r>
              <a:rPr lang="en-US" altLang="zh-CN" sz="1600" dirty="0">
                <a:latin typeface="Times New Roman" panose="02020603050405020304" charset="0"/>
              </a:rPr>
              <a:t>session</a:t>
            </a:r>
            <a:r>
              <a:rPr lang="zh-CN" altLang="zh-CN" sz="1600" dirty="0">
                <a:latin typeface="Times New Roman" panose="02020603050405020304" charset="0"/>
                <a:cs typeface="Times New Roman" panose="02020603050405020304" charset="0"/>
              </a:rPr>
              <a:t>中</a:t>
            </a:r>
            <a:r>
              <a:rPr lang="zh-CN" altLang="zh-CN" sz="1600" dirty="0" smtClean="0">
                <a:latin typeface="Times New Roman" panose="02020603050405020304" charset="0"/>
                <a:cs typeface="Times New Roman" panose="02020603050405020304" charset="0"/>
              </a:rPr>
              <a:t>，按照</a:t>
            </a:r>
            <a:r>
              <a:rPr lang="zh-CN" altLang="zh-CN" sz="1600" dirty="0">
                <a:latin typeface="Times New Roman" panose="02020603050405020304" charset="0"/>
                <a:cs typeface="Times New Roman" panose="02020603050405020304" charset="0"/>
              </a:rPr>
              <a:t>时间比例随机抽取</a:t>
            </a:r>
            <a:r>
              <a:rPr lang="en-US" altLang="zh-CN" sz="1600" dirty="0">
                <a:latin typeface="Times New Roman" panose="02020603050405020304" charset="0"/>
              </a:rPr>
              <a:t>100</a:t>
            </a:r>
            <a:r>
              <a:rPr lang="zh-CN" altLang="zh-CN" sz="1600" dirty="0">
                <a:latin typeface="Times New Roman" panose="02020603050405020304" charset="0"/>
                <a:cs typeface="Times New Roman" panose="02020603050405020304" charset="0"/>
              </a:rPr>
              <a:t>个</a:t>
            </a:r>
            <a:r>
              <a:rPr lang="en-US" altLang="zh-CN" sz="1600" dirty="0" smtClean="0">
                <a:latin typeface="Times New Roman" panose="02020603050405020304" charset="0"/>
              </a:rPr>
              <a:t>session</a:t>
            </a:r>
            <a:r>
              <a:rPr lang="zh-CN" altLang="en-US" sz="1600" dirty="0" smtClean="0">
                <a:latin typeface="Times New Roman" panose="02020603050405020304" charset="0"/>
              </a:rPr>
              <a:t>。当存在若干天的数据时，</a:t>
            </a:r>
            <a:r>
              <a:rPr lang="en-US" altLang="zh-CN" sz="1600" b="1" dirty="0" smtClean="0">
                <a:solidFill>
                  <a:srgbClr val="FF0000"/>
                </a:solidFill>
                <a:latin typeface="Times New Roman" panose="02020603050405020304" charset="0"/>
              </a:rPr>
              <a:t>100</a:t>
            </a:r>
            <a:r>
              <a:rPr lang="zh-CN" altLang="en-US" sz="1600" b="1" dirty="0" smtClean="0">
                <a:solidFill>
                  <a:srgbClr val="FF0000"/>
                </a:solidFill>
                <a:latin typeface="Times New Roman" panose="02020603050405020304" charset="0"/>
              </a:rPr>
              <a:t>个</a:t>
            </a:r>
            <a:r>
              <a:rPr lang="en-US" altLang="zh-CN" sz="1600" b="1" dirty="0" smtClean="0">
                <a:solidFill>
                  <a:srgbClr val="FF0000"/>
                </a:solidFill>
                <a:latin typeface="Times New Roman" panose="02020603050405020304" charset="0"/>
              </a:rPr>
              <a:t>session</a:t>
            </a:r>
            <a:r>
              <a:rPr lang="zh-CN" altLang="en-US" sz="1600" b="1" dirty="0" smtClean="0">
                <a:solidFill>
                  <a:srgbClr val="FF0000"/>
                </a:solidFill>
                <a:latin typeface="Times New Roman" panose="02020603050405020304" charset="0"/>
              </a:rPr>
              <a:t>抽取指标在天之间平均分配</a:t>
            </a:r>
            <a:r>
              <a:rPr lang="zh-CN" altLang="en-US" sz="1600" dirty="0" smtClean="0">
                <a:latin typeface="Times New Roman" panose="02020603050405020304" charset="0"/>
              </a:rPr>
              <a:t>，在一天之中，</a:t>
            </a:r>
            <a:r>
              <a:rPr lang="zh-CN" altLang="en-US" sz="1600" b="1" dirty="0" smtClean="0">
                <a:solidFill>
                  <a:srgbClr val="FF0000"/>
                </a:solidFill>
                <a:latin typeface="Times New Roman" panose="02020603050405020304" charset="0"/>
              </a:rPr>
              <a:t>根据某个小时的</a:t>
            </a:r>
            <a:r>
              <a:rPr lang="en-US" altLang="zh-CN" sz="1600" b="1" dirty="0" smtClean="0">
                <a:solidFill>
                  <a:srgbClr val="FF0000"/>
                </a:solidFill>
                <a:latin typeface="Times New Roman" panose="02020603050405020304" charset="0"/>
              </a:rPr>
              <a:t>session</a:t>
            </a:r>
            <a:r>
              <a:rPr lang="zh-CN" altLang="en-US" sz="1600" b="1" dirty="0" smtClean="0">
                <a:solidFill>
                  <a:srgbClr val="FF0000"/>
                </a:solidFill>
                <a:latin typeface="Times New Roman" panose="02020603050405020304" charset="0"/>
              </a:rPr>
              <a:t>数量在一天中总</a:t>
            </a:r>
            <a:r>
              <a:rPr lang="en-US" altLang="zh-CN" sz="1600" b="1" dirty="0" smtClean="0">
                <a:solidFill>
                  <a:srgbClr val="FF0000"/>
                </a:solidFill>
                <a:latin typeface="Times New Roman" panose="02020603050405020304" charset="0"/>
              </a:rPr>
              <a:t>session</a:t>
            </a:r>
            <a:r>
              <a:rPr lang="zh-CN" altLang="en-US" sz="1600" b="1" dirty="0" smtClean="0">
                <a:solidFill>
                  <a:srgbClr val="FF0000"/>
                </a:solidFill>
                <a:latin typeface="Times New Roman" panose="02020603050405020304" charset="0"/>
              </a:rPr>
              <a:t>数量中的占比决定这个小时抽取多少个</a:t>
            </a:r>
            <a:r>
              <a:rPr lang="en-US" altLang="zh-CN" sz="1600" b="1" dirty="0" smtClean="0">
                <a:solidFill>
                  <a:srgbClr val="FF0000"/>
                </a:solidFill>
                <a:latin typeface="Times New Roman" panose="02020603050405020304" charset="0"/>
              </a:rPr>
              <a:t>session</a:t>
            </a:r>
            <a:r>
              <a:rPr lang="zh-CN" altLang="en-US" sz="1600" dirty="0" smtClean="0">
                <a:latin typeface="Times New Roman" panose="02020603050405020304" charset="0"/>
              </a:rPr>
              <a:t>。</a:t>
            </a:r>
            <a:endParaRPr lang="zh-CN" altLang="en-US" sz="1600" dirty="0" smtClean="0">
              <a:latin typeface="Times New Roman" panose="02020603050405020304" charset="0"/>
            </a:endParaRPr>
          </a:p>
          <a:p>
            <a:pPr>
              <a:lnSpc>
                <a:spcPct val="150000"/>
              </a:lnSpc>
            </a:pPr>
            <a:endParaRPr lang="zh-CN" altLang="en-US" sz="1600" dirty="0" smtClean="0">
              <a:sym typeface="+mn-ea"/>
            </a:endParaRPr>
          </a:p>
          <a:p>
            <a:pPr>
              <a:lnSpc>
                <a:spcPct val="150000"/>
              </a:lnSpc>
            </a:pPr>
            <a:r>
              <a:rPr lang="zh-CN" altLang="en-US" sz="1600" dirty="0" smtClean="0">
                <a:sym typeface="+mn-ea"/>
              </a:rPr>
              <a:t>一个小时要抽取的</a:t>
            </a:r>
            <a:r>
              <a:rPr lang="en-US" altLang="zh-CN" sz="1600" dirty="0" smtClean="0">
                <a:sym typeface="+mn-ea"/>
              </a:rPr>
              <a:t>session</a:t>
            </a:r>
            <a:r>
              <a:rPr lang="zh-CN" altLang="en-US" sz="1600" dirty="0" smtClean="0">
                <a:sym typeface="+mn-ea"/>
              </a:rPr>
              <a:t>数量 </a:t>
            </a:r>
            <a:r>
              <a:rPr lang="en-US" altLang="zh-CN" sz="1600" dirty="0" smtClean="0">
                <a:sym typeface="+mn-ea"/>
              </a:rPr>
              <a:t>= </a:t>
            </a:r>
            <a:r>
              <a:rPr lang="en-US" altLang="zh-CN" sz="1600" dirty="0">
                <a:sym typeface="+mn-ea"/>
              </a:rPr>
              <a:t>(</a:t>
            </a:r>
            <a:r>
              <a:rPr lang="zh-CN" altLang="en-US" sz="1600" dirty="0" smtClean="0">
                <a:solidFill>
                  <a:srgbClr val="FF0000"/>
                </a:solidFill>
                <a:sym typeface="+mn-ea"/>
              </a:rPr>
              <a:t>这个小时的</a:t>
            </a:r>
            <a:r>
              <a:rPr lang="en-US" altLang="zh-CN" sz="1600" dirty="0" smtClean="0">
                <a:solidFill>
                  <a:srgbClr val="FF0000"/>
                </a:solidFill>
                <a:sym typeface="+mn-ea"/>
              </a:rPr>
              <a:t>session</a:t>
            </a:r>
            <a:r>
              <a:rPr lang="zh-CN" altLang="en-US" sz="1600" dirty="0" smtClean="0">
                <a:solidFill>
                  <a:srgbClr val="FF0000"/>
                </a:solidFill>
                <a:sym typeface="+mn-ea"/>
              </a:rPr>
              <a:t>数量</a:t>
            </a:r>
            <a:r>
              <a:rPr lang="en-US" altLang="zh-CN" sz="1600" dirty="0" smtClean="0">
                <a:sym typeface="+mn-ea"/>
              </a:rPr>
              <a:t>/</a:t>
            </a:r>
            <a:r>
              <a:rPr lang="zh-CN" altLang="en-US" sz="1600" dirty="0" smtClean="0">
                <a:solidFill>
                  <a:srgbClr val="FF0000"/>
                </a:solidFill>
                <a:sym typeface="+mn-ea"/>
              </a:rPr>
              <a:t>这一天的</a:t>
            </a:r>
            <a:r>
              <a:rPr lang="en-US" altLang="zh-CN" sz="1600" dirty="0" smtClean="0">
                <a:solidFill>
                  <a:srgbClr val="FF0000"/>
                </a:solidFill>
                <a:sym typeface="+mn-ea"/>
              </a:rPr>
              <a:t>session</a:t>
            </a:r>
            <a:r>
              <a:rPr lang="zh-CN" altLang="en-US" sz="1600" dirty="0" smtClean="0">
                <a:solidFill>
                  <a:srgbClr val="FF0000"/>
                </a:solidFill>
                <a:sym typeface="+mn-ea"/>
              </a:rPr>
              <a:t>数量</a:t>
            </a:r>
            <a:r>
              <a:rPr lang="en-US" altLang="zh-CN" sz="1600" dirty="0" smtClean="0">
                <a:sym typeface="+mn-ea"/>
              </a:rPr>
              <a:t>)</a:t>
            </a:r>
            <a:r>
              <a:rPr lang="zh-CN" altLang="en-US" sz="1600" dirty="0" smtClean="0">
                <a:sym typeface="+mn-ea"/>
              </a:rPr>
              <a:t> * </a:t>
            </a:r>
            <a:r>
              <a:rPr lang="zh-CN" altLang="en-US" sz="1600" dirty="0" smtClean="0">
                <a:solidFill>
                  <a:srgbClr val="FF0000"/>
                </a:solidFill>
                <a:sym typeface="+mn-ea"/>
              </a:rPr>
              <a:t>这一天要抽取的</a:t>
            </a:r>
            <a:r>
              <a:rPr lang="en-US" altLang="zh-CN" sz="1600" dirty="0" smtClean="0">
                <a:solidFill>
                  <a:srgbClr val="FF0000"/>
                </a:solidFill>
                <a:sym typeface="+mn-ea"/>
              </a:rPr>
              <a:t>session</a:t>
            </a:r>
            <a:r>
              <a:rPr lang="zh-CN" altLang="en-US" sz="1600" dirty="0" smtClean="0">
                <a:solidFill>
                  <a:srgbClr val="FF0000"/>
                </a:solidFill>
                <a:sym typeface="+mn-ea"/>
              </a:rPr>
              <a:t>数量</a:t>
            </a:r>
            <a:endParaRPr lang="zh-CN" altLang="en-US" sz="1600" dirty="0">
              <a:solidFill>
                <a:srgbClr val="FF0000"/>
              </a:solidFill>
            </a:endParaRPr>
          </a:p>
          <a:p>
            <a:pPr>
              <a:lnSpc>
                <a:spcPct val="150000"/>
              </a:lnSpc>
            </a:pPr>
            <a:endParaRPr lang="zh-CN" altLang="en-US" sz="1600" dirty="0"/>
          </a:p>
        </p:txBody>
      </p:sp>
      <p:sp>
        <p:nvSpPr>
          <p:cNvPr id="6" name="文本框 5"/>
          <p:cNvSpPr txBox="1"/>
          <p:nvPr/>
        </p:nvSpPr>
        <p:spPr>
          <a:xfrm>
            <a:off x="6714490" y="2984500"/>
            <a:ext cx="5113020" cy="3291840"/>
          </a:xfrm>
          <a:prstGeom prst="rect">
            <a:avLst/>
          </a:prstGeom>
          <a:noFill/>
        </p:spPr>
        <p:txBody>
          <a:bodyPr wrap="square" rtlCol="0">
            <a:spAutoFit/>
          </a:bodyPr>
          <a:p>
            <a:pPr marL="342900" indent="-342900">
              <a:buAutoNum type="arabicPeriod"/>
            </a:pPr>
            <a:r>
              <a:rPr lang="zh-CN" altLang="en-US" sz="1600" dirty="0" smtClean="0"/>
              <a:t>明确一共要抽取多少</a:t>
            </a:r>
            <a:r>
              <a:rPr lang="en-US" altLang="zh-CN" sz="1600" dirty="0" smtClean="0"/>
              <a:t>session</a:t>
            </a:r>
            <a:endParaRPr lang="en-US" altLang="zh-CN" sz="1600" dirty="0" smtClean="0"/>
          </a:p>
          <a:p>
            <a:pPr marL="342900" indent="-342900">
              <a:buAutoNum type="arabicPeriod"/>
            </a:pPr>
            <a:endParaRPr lang="en-US" altLang="zh-CN" sz="1600" dirty="0" smtClean="0"/>
          </a:p>
          <a:p>
            <a:pPr marL="342900" indent="-342900">
              <a:buAutoNum type="arabicPeriod"/>
            </a:pPr>
            <a:r>
              <a:rPr lang="zh-CN" altLang="en-US" sz="1600" dirty="0" smtClean="0"/>
              <a:t>明确每天要抽取多少</a:t>
            </a:r>
            <a:r>
              <a:rPr lang="en-US" altLang="zh-CN" sz="1600" dirty="0" smtClean="0"/>
              <a:t>session</a:t>
            </a:r>
            <a:endParaRPr lang="en-US" altLang="zh-CN" sz="1600" dirty="0" smtClean="0"/>
          </a:p>
          <a:p>
            <a:pPr marL="342900" indent="-342900">
              <a:buAutoNum type="arabicPeriod"/>
            </a:pPr>
            <a:endParaRPr lang="en-US" altLang="zh-CN" sz="1600" dirty="0" smtClean="0"/>
          </a:p>
          <a:p>
            <a:pPr marL="342900" indent="-342900">
              <a:buAutoNum type="arabicPeriod"/>
            </a:pPr>
            <a:r>
              <a:rPr lang="zh-CN" altLang="en-US" sz="1600" dirty="0" smtClean="0"/>
              <a:t>明确每天</a:t>
            </a:r>
            <a:r>
              <a:rPr lang="zh-CN" altLang="en-US" sz="1600" dirty="0"/>
              <a:t>有</a:t>
            </a:r>
            <a:r>
              <a:rPr lang="zh-CN" altLang="en-US" sz="1600" dirty="0" smtClean="0"/>
              <a:t>多少</a:t>
            </a:r>
            <a:r>
              <a:rPr lang="en-US" altLang="zh-CN" sz="1600" dirty="0" smtClean="0"/>
              <a:t>session</a:t>
            </a:r>
            <a:endParaRPr lang="en-US" altLang="zh-CN" sz="1600" dirty="0" smtClean="0"/>
          </a:p>
          <a:p>
            <a:pPr marL="342900" indent="-342900">
              <a:buAutoNum type="arabicPeriod"/>
            </a:pPr>
            <a:endParaRPr lang="en-US" altLang="zh-CN" sz="1600" dirty="0" smtClean="0"/>
          </a:p>
          <a:p>
            <a:pPr marL="342900" indent="-342900">
              <a:buAutoNum type="arabicPeriod"/>
            </a:pPr>
            <a:r>
              <a:rPr lang="zh-CN" altLang="en-US" sz="1600" dirty="0" smtClean="0"/>
              <a:t>明确每小时</a:t>
            </a:r>
            <a:r>
              <a:rPr lang="zh-CN" altLang="en-US" sz="1600" dirty="0"/>
              <a:t>有</a:t>
            </a:r>
            <a:r>
              <a:rPr lang="zh-CN" altLang="en-US" sz="1600" dirty="0" smtClean="0"/>
              <a:t>多少</a:t>
            </a:r>
            <a:r>
              <a:rPr lang="en-US" altLang="zh-CN" sz="1600" dirty="0" smtClean="0"/>
              <a:t>session</a:t>
            </a:r>
            <a:endParaRPr lang="en-US" altLang="zh-CN" sz="1600" dirty="0" smtClean="0"/>
          </a:p>
          <a:p>
            <a:pPr marL="342900" indent="-342900">
              <a:buAutoNum type="arabicPeriod"/>
            </a:pPr>
            <a:endParaRPr lang="en-US" altLang="zh-CN" sz="1600" dirty="0"/>
          </a:p>
          <a:p>
            <a:pPr marL="342900" indent="-342900">
              <a:buAutoNum type="arabicPeriod"/>
            </a:pPr>
            <a:r>
              <a:rPr lang="zh-CN" altLang="en-US" sz="1600" dirty="0" smtClean="0"/>
              <a:t>明确每小时抽取多少</a:t>
            </a:r>
            <a:r>
              <a:rPr lang="en-US" altLang="zh-CN" sz="1600" dirty="0" smtClean="0"/>
              <a:t>session</a:t>
            </a:r>
            <a:endParaRPr lang="en-US" altLang="zh-CN" sz="1600" dirty="0" smtClean="0"/>
          </a:p>
          <a:p>
            <a:pPr marL="342900" indent="-342900">
              <a:buAutoNum type="arabicPeriod"/>
            </a:pPr>
            <a:endParaRPr lang="en-US" altLang="zh-CN" sz="1600" dirty="0" smtClean="0"/>
          </a:p>
          <a:p>
            <a:pPr marL="342900" indent="-342900">
              <a:buAutoNum type="arabicPeriod"/>
            </a:pPr>
            <a:r>
              <a:rPr lang="zh-CN" altLang="en-US" sz="1600" dirty="0" smtClean="0"/>
              <a:t>根据每小时抽取数量生成随机索引</a:t>
            </a:r>
            <a:endParaRPr lang="en-US" altLang="zh-CN" sz="1600" dirty="0" smtClean="0"/>
          </a:p>
          <a:p>
            <a:pPr marL="342900" indent="-342900">
              <a:buAutoNum type="arabicPeriod"/>
            </a:pPr>
            <a:endParaRPr lang="en-US" altLang="zh-CN" sz="1600" dirty="0" smtClean="0"/>
          </a:p>
          <a:p>
            <a:pPr marL="342900" indent="-342900">
              <a:buAutoNum type="arabicPeriod"/>
            </a:pPr>
            <a:r>
              <a:rPr lang="zh-CN" altLang="en-US" sz="1600" dirty="0" smtClean="0"/>
              <a:t>按照随机索引抽取实际的一个小时中的</a:t>
            </a:r>
            <a:r>
              <a:rPr lang="en-US" altLang="zh-CN" sz="1600" dirty="0" smtClean="0"/>
              <a:t>session</a:t>
            </a:r>
            <a:endParaRPr lang="zh-CN" altLang="en-US" sz="1600" dirty="0"/>
          </a:p>
        </p:txBody>
      </p:sp>
      <p:sp>
        <p:nvSpPr>
          <p:cNvPr id="7" name="文本框 6"/>
          <p:cNvSpPr txBox="1"/>
          <p:nvPr/>
        </p:nvSpPr>
        <p:spPr>
          <a:xfrm>
            <a:off x="340995" y="2984500"/>
            <a:ext cx="4867910" cy="2584450"/>
          </a:xfrm>
          <a:prstGeom prst="rect">
            <a:avLst/>
          </a:prstGeom>
          <a:noFill/>
        </p:spPr>
        <p:txBody>
          <a:bodyPr wrap="square" rtlCol="0">
            <a:spAutoFit/>
          </a:bodyPr>
          <a:p>
            <a:pPr>
              <a:lnSpc>
                <a:spcPct val="150000"/>
              </a:lnSpc>
            </a:pPr>
            <a:r>
              <a:rPr lang="zh-CN" altLang="en-US" dirty="0" smtClean="0"/>
              <a:t>具体实现：</a:t>
            </a:r>
            <a:endParaRPr lang="zh-CN" altLang="en-US" dirty="0" smtClean="0"/>
          </a:p>
          <a:p>
            <a:pPr>
              <a:lnSpc>
                <a:spcPct val="150000"/>
              </a:lnSpc>
            </a:pPr>
            <a:r>
              <a:rPr lang="zh-CN" altLang="en-US" dirty="0" smtClean="0"/>
              <a:t>       明确一个小时抽取多少</a:t>
            </a:r>
            <a:r>
              <a:rPr lang="en-US" altLang="zh-CN" dirty="0" smtClean="0"/>
              <a:t>session</a:t>
            </a:r>
            <a:r>
              <a:rPr lang="zh-CN" altLang="en-US" dirty="0" smtClean="0"/>
              <a:t>（假设为</a:t>
            </a:r>
            <a:r>
              <a:rPr lang="en-US" altLang="zh-CN" dirty="0" smtClean="0"/>
              <a:t>N</a:t>
            </a:r>
            <a:r>
              <a:rPr lang="zh-CN" altLang="en-US" dirty="0" smtClean="0"/>
              <a:t>），根据数量产生</a:t>
            </a:r>
            <a:r>
              <a:rPr lang="en-US" altLang="zh-CN" dirty="0" smtClean="0"/>
              <a:t>N</a:t>
            </a:r>
            <a:r>
              <a:rPr lang="zh-CN" altLang="en-US" dirty="0" smtClean="0"/>
              <a:t>个随机数，这</a:t>
            </a:r>
            <a:r>
              <a:rPr lang="en-US" altLang="zh-CN" dirty="0" smtClean="0"/>
              <a:t>N</a:t>
            </a:r>
            <a:r>
              <a:rPr lang="zh-CN" altLang="en-US" dirty="0" smtClean="0"/>
              <a:t>个随机数组成的列表就是要抽取的</a:t>
            </a:r>
            <a:r>
              <a:rPr lang="en-US" altLang="zh-CN" dirty="0" smtClean="0"/>
              <a:t>session</a:t>
            </a:r>
            <a:r>
              <a:rPr lang="zh-CN" altLang="en-US" dirty="0" smtClean="0"/>
              <a:t>的索引列表，如果</a:t>
            </a:r>
            <a:r>
              <a:rPr lang="en-US" altLang="zh-CN" dirty="0" smtClean="0"/>
              <a:t>session</a:t>
            </a:r>
            <a:r>
              <a:rPr lang="zh-CN" altLang="en-US" dirty="0" smtClean="0"/>
              <a:t>对应的索引存在于列表中，那么就抽取此</a:t>
            </a:r>
            <a:r>
              <a:rPr lang="en-US" altLang="zh-CN" dirty="0" smtClean="0"/>
              <a:t>session</a:t>
            </a:r>
            <a:r>
              <a:rPr lang="zh-CN" altLang="en-US" dirty="0" smtClean="0"/>
              <a:t>，否则不抽取。</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bldLst>
      <p:bldP spid="4" grpId="0"/>
      <p:bldP spid="2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4" name="表格 3"/>
          <p:cNvGraphicFramePr>
            <a:graphicFrameLocks noGrp="1"/>
          </p:cNvGraphicFramePr>
          <p:nvPr>
            <p:custDataLst>
              <p:tags r:id="rId1"/>
            </p:custDataLst>
          </p:nvPr>
        </p:nvGraphicFramePr>
        <p:xfrm>
          <a:off x="190808" y="115576"/>
          <a:ext cx="2723624" cy="2961640"/>
        </p:xfrm>
        <a:graphic>
          <a:graphicData uri="http://schemas.openxmlformats.org/drawingml/2006/table">
            <a:tbl>
              <a:tblPr firstRow="1" bandRow="1">
                <a:tableStyleId>{5DA37D80-6434-44D0-A028-1B22A696006F}</a:tableStyleId>
              </a:tblPr>
              <a:tblGrid>
                <a:gridCol w="1470025"/>
                <a:gridCol w="1253599"/>
              </a:tblGrid>
              <a:tr h="216024">
                <a:tc>
                  <a:txBody>
                    <a:bodyPr/>
                    <a:p>
                      <a:pPr algn="ctr"/>
                      <a:r>
                        <a:rPr lang="en-US" altLang="zh-CN" b="1" dirty="0" smtClean="0"/>
                        <a:t>dateHour1</a:t>
                      </a:r>
                      <a:endParaRPr lang="zh-CN" altLang="en-US" b="1" dirty="0"/>
                    </a:p>
                  </a:txBody>
                  <a:tcPr/>
                </a:tc>
                <a:tc>
                  <a:txBody>
                    <a:bodyPr/>
                    <a:p>
                      <a:pPr algn="ctr"/>
                      <a:r>
                        <a:rPr lang="en-US" altLang="zh-CN" b="1" dirty="0" smtClean="0"/>
                        <a:t>count</a:t>
                      </a:r>
                      <a:endParaRPr lang="zh-CN" altLang="en-US" b="1" dirty="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dateHour2</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count</a:t>
                      </a:r>
                      <a:endParaRPr lang="zh-CN" altLang="en-US" b="1"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dateHour3</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count</a:t>
                      </a:r>
                      <a:endParaRPr lang="zh-CN" altLang="en-US" b="1"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dateHour4</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count</a:t>
                      </a:r>
                      <a:endParaRPr lang="zh-CN" altLang="en-US" b="1"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dateHour5</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count</a:t>
                      </a:r>
                      <a:endParaRPr lang="zh-CN" altLang="en-US" b="1"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dateHour6</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count</a:t>
                      </a:r>
                      <a:endParaRPr lang="zh-CN" altLang="en-US" b="1"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dateHour7</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count</a:t>
                      </a:r>
                      <a:endParaRPr lang="zh-CN" altLang="en-US" b="1"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dateHour8</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b="1" dirty="0" smtClean="0"/>
                        <a:t>count</a:t>
                      </a:r>
                      <a:endParaRPr lang="zh-CN" altLang="en-US" b="1" dirty="0" smtClean="0"/>
                    </a:p>
                  </a:txBody>
                  <a:tcPr/>
                </a:tc>
              </a:tr>
            </a:tbl>
          </a:graphicData>
        </a:graphic>
      </p:graphicFrame>
      <p:graphicFrame>
        <p:nvGraphicFramePr>
          <p:cNvPr id="5" name="表格 4"/>
          <p:cNvGraphicFramePr>
            <a:graphicFrameLocks noGrp="1"/>
          </p:cNvGraphicFramePr>
          <p:nvPr>
            <p:custDataLst>
              <p:tags r:id="rId2"/>
            </p:custDataLst>
          </p:nvPr>
        </p:nvGraphicFramePr>
        <p:xfrm>
          <a:off x="3255278" y="3557161"/>
          <a:ext cx="2088515" cy="2984500"/>
        </p:xfrm>
        <a:graphic>
          <a:graphicData uri="http://schemas.openxmlformats.org/drawingml/2006/table">
            <a:tbl>
              <a:tblPr firstRow="1" bandRow="1">
                <a:tableStyleId>{BDBED569-4797-4DF1-A0F4-6AAB3CD982D8}</a:tableStyleId>
              </a:tblPr>
              <a:tblGrid>
                <a:gridCol w="1043940"/>
                <a:gridCol w="1044292"/>
              </a:tblGrid>
              <a:tr h="365760">
                <a:tc>
                  <a:txBody>
                    <a:bodyPr/>
                    <a:p>
                      <a:pPr algn="ctr"/>
                      <a:r>
                        <a:rPr lang="en-US" altLang="zh-CN" b="0" dirty="0" smtClean="0"/>
                        <a:t>hour1</a:t>
                      </a:r>
                      <a:endParaRPr lang="zh-CN" altLang="en-US" b="0" dirty="0"/>
                    </a:p>
                  </a:txBody>
                  <a:tcPr/>
                </a:tc>
                <a:tc>
                  <a:txBody>
                    <a:bodyPr/>
                    <a:p>
                      <a:pPr algn="ctr"/>
                      <a:r>
                        <a:rPr lang="en-US" altLang="zh-CN" b="0" dirty="0" smtClean="0"/>
                        <a:t>count</a:t>
                      </a:r>
                      <a:endParaRPr lang="zh-CN" altLang="en-US" b="0" dirty="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hour2</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count</a:t>
                      </a:r>
                      <a:endParaRPr lang="zh-CN" altLang="en-US" b="1"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a:t>
                      </a:r>
                      <a:endParaRPr lang="zh-CN" altLang="en-US" b="1"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hour24</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count</a:t>
                      </a:r>
                      <a:endParaRPr lang="zh-CN" altLang="en-US" b="1" dirty="0" smtClean="0"/>
                    </a:p>
                  </a:txBody>
                  <a:tcPr/>
                </a:tc>
              </a:tr>
              <a:tr h="39370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hour1</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count</a:t>
                      </a:r>
                      <a:endParaRPr lang="zh-CN" altLang="en-US" b="1"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hour2</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count</a:t>
                      </a:r>
                      <a:endParaRPr lang="zh-CN" altLang="en-US" b="1"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a:t>
                      </a:r>
                      <a:endParaRPr lang="zh-CN" altLang="en-US" b="1"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hour24</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count</a:t>
                      </a:r>
                      <a:endParaRPr lang="zh-CN" altLang="en-US" b="1" dirty="0" smtClean="0"/>
                    </a:p>
                  </a:txBody>
                  <a:tcPr/>
                </a:tc>
              </a:tr>
            </a:tbl>
          </a:graphicData>
        </a:graphic>
      </p:graphicFrame>
      <p:graphicFrame>
        <p:nvGraphicFramePr>
          <p:cNvPr id="6" name="表格 5"/>
          <p:cNvGraphicFramePr>
            <a:graphicFrameLocks noGrp="1"/>
          </p:cNvGraphicFramePr>
          <p:nvPr/>
        </p:nvGraphicFramePr>
        <p:xfrm>
          <a:off x="1863462" y="3556526"/>
          <a:ext cx="1391816" cy="370840"/>
        </p:xfrm>
        <a:graphic>
          <a:graphicData uri="http://schemas.openxmlformats.org/drawingml/2006/table">
            <a:tbl>
              <a:tblPr firstRow="1" bandRow="1">
                <a:tableStyleId>{BDBED569-4797-4DF1-A0F4-6AAB3CD982D8}</a:tableStyleId>
              </a:tblPr>
              <a:tblGrid>
                <a:gridCol w="1391816"/>
              </a:tblGrid>
              <a:tr h="370840">
                <a:tc>
                  <a:txBody>
                    <a:bodyPr/>
                    <a:p>
                      <a:r>
                        <a:rPr lang="en-US" altLang="zh-CN" dirty="0" smtClean="0"/>
                        <a:t>date</a:t>
                      </a:r>
                      <a:endParaRPr lang="zh-CN" altLang="en-US" dirty="0"/>
                    </a:p>
                  </a:txBody>
                  <a:tcPr/>
                </a:tc>
              </a:tr>
            </a:tbl>
          </a:graphicData>
        </a:graphic>
      </p:graphicFrame>
      <p:graphicFrame>
        <p:nvGraphicFramePr>
          <p:cNvPr id="8" name="表格 7"/>
          <p:cNvGraphicFramePr>
            <a:graphicFrameLocks noGrp="1"/>
          </p:cNvGraphicFramePr>
          <p:nvPr/>
        </p:nvGraphicFramePr>
        <p:xfrm>
          <a:off x="1857247" y="5057894"/>
          <a:ext cx="1391816" cy="370840"/>
        </p:xfrm>
        <a:graphic>
          <a:graphicData uri="http://schemas.openxmlformats.org/drawingml/2006/table">
            <a:tbl>
              <a:tblPr firstRow="1" bandRow="1">
                <a:tableStyleId>{BDBED569-4797-4DF1-A0F4-6AAB3CD982D8}</a:tableStyleId>
              </a:tblPr>
              <a:tblGrid>
                <a:gridCol w="1391816"/>
              </a:tblGrid>
              <a:tr h="370840">
                <a:tc>
                  <a:txBody>
                    <a:bodyPr/>
                    <a:p>
                      <a:r>
                        <a:rPr lang="en-US" altLang="zh-CN" dirty="0" smtClean="0"/>
                        <a:t>date</a:t>
                      </a:r>
                      <a:endParaRPr lang="zh-CN" altLang="en-US" dirty="0"/>
                    </a:p>
                  </a:txBody>
                  <a:tcPr/>
                </a:tc>
              </a:tr>
            </a:tbl>
          </a:graphicData>
        </a:graphic>
      </p:graphicFrame>
      <p:sp>
        <p:nvSpPr>
          <p:cNvPr id="11" name="文本框 10"/>
          <p:cNvSpPr txBox="1"/>
          <p:nvPr/>
        </p:nvSpPr>
        <p:spPr>
          <a:xfrm>
            <a:off x="5852160" y="2508885"/>
            <a:ext cx="6177280" cy="4523105"/>
          </a:xfrm>
          <a:prstGeom prst="rect">
            <a:avLst/>
          </a:prstGeom>
          <a:noFill/>
        </p:spPr>
        <p:txBody>
          <a:bodyPr wrap="square" rtlCol="0" anchor="t">
            <a:spAutoFit/>
          </a:bodyPr>
          <a:p>
            <a:r>
              <a:rPr lang="zh-CN" altLang="en-US">
                <a:solidFill>
                  <a:srgbClr val="FF0000"/>
                </a:solidFill>
                <a:sym typeface="+mn-ea"/>
              </a:rPr>
              <a:t>第二步，使用按时间比例随机抽取算法，计算出每天每小时要抽取session的索引数量，转换成dateHourCountMap</a:t>
            </a:r>
            <a:endParaRPr lang="zh-CN" altLang="en-US">
              <a:solidFill>
                <a:srgbClr val="FF0000"/>
              </a:solidFill>
            </a:endParaRPr>
          </a:p>
          <a:p>
            <a:r>
              <a:rPr lang="en-US" altLang="zh-CN">
                <a:sym typeface="+mn-ea"/>
              </a:rPr>
              <a:t>RDD</a:t>
            </a:r>
            <a:r>
              <a:rPr lang="zh-CN" altLang="en-US">
                <a:sym typeface="+mn-ea"/>
              </a:rPr>
              <a:t>&lt;yyyy-MM-dd,&lt;HH,count&gt;&gt;</a:t>
            </a:r>
            <a:endParaRPr lang="zh-CN" altLang="en-US">
              <a:sym typeface="+mn-ea"/>
            </a:endParaRPr>
          </a:p>
          <a:p>
            <a:endParaRPr lang="zh-CN" altLang="en-US"/>
          </a:p>
          <a:p>
            <a:r>
              <a:rPr lang="zh-CN" altLang="en-US"/>
              <a:t>解决问题一： </a:t>
            </a:r>
            <a:endParaRPr lang="zh-CN" altLang="en-US"/>
          </a:p>
          <a:p>
            <a:r>
              <a:rPr lang="zh-CN" altLang="en-US"/>
              <a:t>     一共有多少天：</a:t>
            </a:r>
            <a:endParaRPr lang="zh-CN" altLang="en-US"/>
          </a:p>
          <a:p>
            <a:r>
              <a:rPr lang="en-US" altLang="zh-CN"/>
              <a:t>	</a:t>
            </a:r>
            <a:r>
              <a:rPr lang="zh-CN" altLang="en-US"/>
              <a:t> dateHourCountMap.size</a:t>
            </a:r>
            <a:endParaRPr lang="zh-CN" altLang="en-US"/>
          </a:p>
          <a:p>
            <a:r>
              <a:rPr lang="zh-CN" altLang="en-US"/>
              <a:t>     一天抽取多少条：</a:t>
            </a:r>
            <a:endParaRPr lang="zh-CN" altLang="en-US"/>
          </a:p>
          <a:p>
            <a:r>
              <a:rPr lang="zh-CN" altLang="en-US"/>
              <a:t>               100 / dateHourCountMap.size</a:t>
            </a:r>
            <a:endParaRPr lang="zh-CN" altLang="en-US"/>
          </a:p>
          <a:p>
            <a:r>
              <a:rPr lang="zh-CN" altLang="en-US">
                <a:sym typeface="+mn-ea"/>
              </a:rPr>
              <a:t>解决问题二： </a:t>
            </a:r>
            <a:endParaRPr lang="zh-CN" altLang="en-US">
              <a:sym typeface="+mn-ea"/>
            </a:endParaRPr>
          </a:p>
          <a:p>
            <a:r>
              <a:rPr lang="zh-CN" altLang="en-US">
                <a:sym typeface="+mn-ea"/>
              </a:rPr>
              <a:t>     一天有多少session：</a:t>
            </a:r>
            <a:r>
              <a:rPr lang="en-US" altLang="zh-CN">
                <a:sym typeface="+mn-ea"/>
              </a:rPr>
              <a:t>		</a:t>
            </a:r>
            <a:r>
              <a:rPr lang="zh-CN" altLang="en-US">
                <a:sym typeface="+mn-ea"/>
              </a:rPr>
              <a:t>dateHourCountMap(date).values.sum</a:t>
            </a:r>
            <a:endParaRPr lang="zh-CN" altLang="en-US"/>
          </a:p>
          <a:p>
            <a:r>
              <a:rPr lang="zh-CN" altLang="en-US">
                <a:sym typeface="+mn-ea"/>
              </a:rPr>
              <a:t>解决问题三： </a:t>
            </a:r>
            <a:endParaRPr lang="zh-CN" altLang="en-US">
              <a:sym typeface="+mn-ea"/>
            </a:endParaRPr>
          </a:p>
          <a:p>
            <a:r>
              <a:rPr lang="zh-CN" altLang="en-US">
                <a:sym typeface="+mn-ea"/>
              </a:rPr>
              <a:t>     一个小时有多少session：</a:t>
            </a:r>
            <a:endParaRPr lang="zh-CN" altLang="en-US">
              <a:sym typeface="+mn-ea"/>
            </a:endParaRPr>
          </a:p>
          <a:p>
            <a:r>
              <a:rPr lang="en-US" altLang="zh-CN">
                <a:sym typeface="+mn-ea"/>
              </a:rPr>
              <a:t>	</a:t>
            </a:r>
            <a:r>
              <a:rPr lang="zh-CN" altLang="en-US">
                <a:sym typeface="+mn-ea"/>
              </a:rPr>
              <a:t>dateHourCountMap(date)(hour)</a:t>
            </a:r>
            <a:endParaRPr lang="zh-CN" altLang="en-US"/>
          </a:p>
          <a:p>
            <a:endParaRPr lang="zh-CN" altLang="en-US"/>
          </a:p>
        </p:txBody>
      </p:sp>
      <p:sp>
        <p:nvSpPr>
          <p:cNvPr id="13" name="文本框 12"/>
          <p:cNvSpPr txBox="1"/>
          <p:nvPr/>
        </p:nvSpPr>
        <p:spPr>
          <a:xfrm>
            <a:off x="3255010" y="448945"/>
            <a:ext cx="4692650" cy="1753235"/>
          </a:xfrm>
          <a:prstGeom prst="rect">
            <a:avLst/>
          </a:prstGeom>
          <a:noFill/>
        </p:spPr>
        <p:txBody>
          <a:bodyPr wrap="square" rtlCol="0" anchor="t">
            <a:spAutoFit/>
          </a:bodyPr>
          <a:p>
            <a:r>
              <a:rPr lang="zh-CN" altLang="en-US">
                <a:solidFill>
                  <a:srgbClr val="FF0000"/>
                </a:solidFill>
              </a:rPr>
              <a:t>第一步：计算出每天每小时的session数量</a:t>
            </a:r>
            <a:endParaRPr lang="zh-CN" altLang="en-US">
              <a:solidFill>
                <a:srgbClr val="FF0000"/>
              </a:solidFill>
            </a:endParaRPr>
          </a:p>
          <a:p>
            <a:r>
              <a:rPr lang="zh-CN" altLang="en-US"/>
              <a:t>countMap&lt;yyyy-MM-dd_HH, count&gt;</a:t>
            </a:r>
            <a:endParaRPr lang="zh-CN" altLang="en-US"/>
          </a:p>
          <a:p>
            <a:r>
              <a:rPr lang="en-US" altLang="zh-CN"/>
              <a:t>= </a:t>
            </a:r>
            <a:r>
              <a:rPr lang="zh-CN" altLang="en-US"/>
              <a:t>sessionid2AggrInfoRDD</a:t>
            </a:r>
            <a:endParaRPr lang="zh-CN" altLang="en-US"/>
          </a:p>
          <a:p>
            <a:r>
              <a:rPr lang="en-US" altLang="zh-CN"/>
              <a:t>.map{(sessionid, aggrInfo) =&gt;</a:t>
            </a:r>
            <a:endParaRPr lang="en-US" altLang="zh-CN"/>
          </a:p>
          <a:p>
            <a:r>
              <a:rPr lang="en-US" altLang="zh-CN"/>
              <a:t>(dateHour, aggrInfo)}</a:t>
            </a:r>
            <a:endParaRPr lang="en-US" altLang="zh-CN"/>
          </a:p>
          <a:p>
            <a:r>
              <a:rPr lang="en-US" altLang="zh-CN"/>
              <a:t>.countByKey()</a:t>
            </a:r>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9" name="表格 8"/>
          <p:cNvGraphicFramePr>
            <a:graphicFrameLocks noGrp="1"/>
          </p:cNvGraphicFramePr>
          <p:nvPr>
            <p:custDataLst>
              <p:tags r:id="rId1"/>
            </p:custDataLst>
          </p:nvPr>
        </p:nvGraphicFramePr>
        <p:xfrm>
          <a:off x="7968382" y="513606"/>
          <a:ext cx="3744416" cy="2961640"/>
        </p:xfrm>
        <a:graphic>
          <a:graphicData uri="http://schemas.openxmlformats.org/drawingml/2006/table">
            <a:tbl>
              <a:tblPr firstRow="1" bandRow="1">
                <a:tableStyleId>{BDBED569-4797-4DF1-A0F4-6AAB3CD982D8}</a:tableStyleId>
              </a:tblPr>
              <a:tblGrid>
                <a:gridCol w="1008112"/>
                <a:gridCol w="2736304"/>
              </a:tblGrid>
              <a:tr h="216024">
                <a:tc>
                  <a:txBody>
                    <a:bodyPr/>
                    <a:p>
                      <a:pPr algn="ctr"/>
                      <a:r>
                        <a:rPr lang="en-US" altLang="zh-CN" b="0" dirty="0" smtClean="0"/>
                        <a:t>hour1</a:t>
                      </a:r>
                      <a:endParaRPr lang="zh-CN" altLang="en-US" b="0" dirty="0"/>
                    </a:p>
                  </a:txBody>
                  <a:tcPr/>
                </a:tc>
                <a:tc>
                  <a:txBody>
                    <a:bodyPr/>
                    <a:p>
                      <a:pPr algn="ctr"/>
                      <a:r>
                        <a:rPr lang="en-US" altLang="zh-CN" b="0" dirty="0" smtClean="0"/>
                        <a:t>List(index1,index2,…)</a:t>
                      </a:r>
                      <a:endParaRPr lang="zh-CN" altLang="en-US" b="0" dirty="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hour2</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List</a:t>
                      </a:r>
                      <a:r>
                        <a:rPr lang="en-US" altLang="zh-CN" b="0" dirty="0" smtClean="0"/>
                        <a:t>(index1,index2,…)</a:t>
                      </a:r>
                      <a:endParaRPr lang="zh-CN" altLang="en-US" b="0"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hour3</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List</a:t>
                      </a:r>
                      <a:r>
                        <a:rPr lang="en-US" altLang="zh-CN" b="0" dirty="0" smtClean="0"/>
                        <a:t>(index1,index2,…)</a:t>
                      </a:r>
                      <a:endParaRPr lang="zh-CN" altLang="en-US" b="0"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hour4</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List</a:t>
                      </a:r>
                      <a:r>
                        <a:rPr lang="en-US" altLang="zh-CN" b="0" dirty="0" smtClean="0"/>
                        <a:t>(index1,index2,…)</a:t>
                      </a:r>
                      <a:endParaRPr lang="zh-CN" altLang="en-US" b="0"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hour5</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List</a:t>
                      </a:r>
                      <a:r>
                        <a:rPr lang="en-US" altLang="zh-CN" b="0" dirty="0" smtClean="0"/>
                        <a:t>(index1,index2,…)</a:t>
                      </a:r>
                      <a:endParaRPr lang="zh-CN" altLang="en-US" b="0"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hour6</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List</a:t>
                      </a:r>
                      <a:r>
                        <a:rPr lang="en-US" altLang="zh-CN" b="0" dirty="0" smtClean="0"/>
                        <a:t>(index1,index2,…)</a:t>
                      </a:r>
                      <a:endParaRPr lang="zh-CN" altLang="en-US" b="0"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hour7</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List</a:t>
                      </a:r>
                      <a:r>
                        <a:rPr lang="en-US" altLang="zh-CN" b="0" dirty="0" smtClean="0"/>
                        <a:t>(index1,index2,…)</a:t>
                      </a:r>
                      <a:endParaRPr lang="zh-CN" altLang="en-US" b="0" dirty="0" smtClean="0"/>
                    </a:p>
                  </a:txBody>
                  <a:tcPr/>
                </a:tc>
              </a:tr>
              <a:tr h="370840">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hour8</a:t>
                      </a:r>
                      <a:endParaRPr lang="zh-CN" altLang="en-US" b="1" dirty="0" smtClean="0"/>
                    </a:p>
                  </a:txBody>
                  <a:tcPr/>
                </a:tc>
                <a:tc>
                  <a:txBody>
                    <a:bodyPr/>
                    <a:p>
                      <a:pPr marL="0" marR="0" indent="0" algn="ctr" defTabSz="914400" rtl="0" eaLnBrk="1" fontAlgn="auto" latinLnBrk="0" hangingPunct="1">
                        <a:lnSpc>
                          <a:spcPct val="100000"/>
                        </a:lnSpc>
                        <a:spcBef>
                          <a:spcPts val="0"/>
                        </a:spcBef>
                        <a:spcAft>
                          <a:spcPts val="0"/>
                        </a:spcAft>
                        <a:buClrTx/>
                        <a:buSzTx/>
                        <a:buFontTx/>
                        <a:buNone/>
                        <a:defRPr/>
                      </a:pPr>
                      <a:r>
                        <a:rPr lang="en-US" altLang="zh-CN" dirty="0" smtClean="0"/>
                        <a:t>List</a:t>
                      </a:r>
                      <a:r>
                        <a:rPr lang="en-US" altLang="zh-CN" b="0" dirty="0" smtClean="0"/>
                        <a:t>(index1,index2,…)</a:t>
                      </a:r>
                      <a:endParaRPr lang="zh-CN" altLang="en-US" b="0" dirty="0" smtClean="0"/>
                    </a:p>
                  </a:txBody>
                  <a:tcPr/>
                </a:tc>
              </a:tr>
            </a:tbl>
          </a:graphicData>
        </a:graphic>
      </p:graphicFrame>
      <p:graphicFrame>
        <p:nvGraphicFramePr>
          <p:cNvPr id="10" name="表格 9"/>
          <p:cNvGraphicFramePr>
            <a:graphicFrameLocks noGrp="1"/>
          </p:cNvGraphicFramePr>
          <p:nvPr/>
        </p:nvGraphicFramePr>
        <p:xfrm>
          <a:off x="6576566" y="513606"/>
          <a:ext cx="1391816" cy="370840"/>
        </p:xfrm>
        <a:graphic>
          <a:graphicData uri="http://schemas.openxmlformats.org/drawingml/2006/table">
            <a:tbl>
              <a:tblPr firstRow="1" bandRow="1">
                <a:tableStyleId>{BDBED569-4797-4DF1-A0F4-6AAB3CD982D8}</a:tableStyleId>
              </a:tblPr>
              <a:tblGrid>
                <a:gridCol w="1391816"/>
              </a:tblGrid>
              <a:tr h="370840">
                <a:tc>
                  <a:txBody>
                    <a:bodyPr/>
                    <a:p>
                      <a:r>
                        <a:rPr lang="en-US" altLang="zh-CN" dirty="0" smtClean="0"/>
                        <a:t>date</a:t>
                      </a:r>
                      <a:endParaRPr lang="zh-CN" altLang="en-US" dirty="0"/>
                    </a:p>
                  </a:txBody>
                  <a:tcPr/>
                </a:tc>
              </a:tr>
            </a:tbl>
          </a:graphicData>
        </a:graphic>
      </p:graphicFrame>
      <p:sp>
        <p:nvSpPr>
          <p:cNvPr id="6" name="文本框 5"/>
          <p:cNvSpPr txBox="1"/>
          <p:nvPr/>
        </p:nvSpPr>
        <p:spPr>
          <a:xfrm>
            <a:off x="163195" y="782320"/>
            <a:ext cx="9843135" cy="1337945"/>
          </a:xfrm>
          <a:prstGeom prst="rect">
            <a:avLst/>
          </a:prstGeom>
          <a:noFill/>
        </p:spPr>
        <p:txBody>
          <a:bodyPr wrap="square" rtlCol="0" anchor="t">
            <a:spAutoFit/>
          </a:bodyPr>
          <a:p>
            <a:r>
              <a:rPr lang="zh-CN" altLang="en-US">
                <a:solidFill>
                  <a:srgbClr val="FF0000"/>
                </a:solidFill>
              </a:rPr>
              <a:t>生成对应每天每小时的随机索引</a:t>
            </a:r>
            <a:r>
              <a:rPr lang="en-US" altLang="zh-CN">
                <a:solidFill>
                  <a:srgbClr val="FF0000"/>
                </a:solidFill>
              </a:rPr>
              <a:t>Map</a:t>
            </a:r>
            <a:endParaRPr lang="en-US" altLang="zh-CN">
              <a:solidFill>
                <a:srgbClr val="FF0000"/>
              </a:solidFill>
            </a:endParaRPr>
          </a:p>
          <a:p>
            <a:pPr>
              <a:lnSpc>
                <a:spcPct val="150000"/>
              </a:lnSpc>
            </a:pPr>
            <a:r>
              <a:rPr lang="zh-CN" altLang="en-US"/>
              <a:t>dateHourExtractMap的HashMap[String, mutable.ListBuffer[Int]</a:t>
            </a:r>
            <a:endParaRPr lang="zh-CN" altLang="en-US"/>
          </a:p>
          <a:p>
            <a:endParaRPr lang="zh-CN" altLang="en-US"/>
          </a:p>
          <a:p>
            <a:r>
              <a:rPr lang="zh-CN" altLang="en-US"/>
              <a:t>然后将其广播出去 .broadcast(dateHourExtractMap)</a:t>
            </a:r>
            <a:endParaRPr lang="zh-CN" altLang="en-US"/>
          </a:p>
        </p:txBody>
      </p:sp>
      <p:sp>
        <p:nvSpPr>
          <p:cNvPr id="7" name="文本框 6"/>
          <p:cNvSpPr txBox="1"/>
          <p:nvPr/>
        </p:nvSpPr>
        <p:spPr>
          <a:xfrm>
            <a:off x="271145" y="4181475"/>
            <a:ext cx="7774940" cy="922020"/>
          </a:xfrm>
          <a:prstGeom prst="rect">
            <a:avLst/>
          </a:prstGeom>
          <a:noFill/>
        </p:spPr>
        <p:txBody>
          <a:bodyPr wrap="square" rtlCol="0" anchor="t">
            <a:spAutoFit/>
          </a:bodyPr>
          <a:p>
            <a:pPr>
              <a:lnSpc>
                <a:spcPct val="150000"/>
              </a:lnSpc>
            </a:pPr>
            <a:r>
              <a:rPr lang="zh-CN" altLang="en-US">
                <a:solidFill>
                  <a:srgbClr val="FF0000"/>
                </a:solidFill>
              </a:rPr>
              <a:t>第三步：遍历每天每小时的session，然后根据随机索引进行抽取，用flatMap算子遍历所有的&lt;dateHour,(session aggrInfo)&gt;格式的数据</a:t>
            </a:r>
            <a:endParaRPr lang="zh-CN" altLang="en-US">
              <a:solidFill>
                <a:srgbClr val="FF0000"/>
              </a:solidFill>
            </a:endParaRPr>
          </a:p>
        </p:txBody>
      </p:sp>
      <p:sp>
        <p:nvSpPr>
          <p:cNvPr id="8" name="文本框 7"/>
          <p:cNvSpPr txBox="1"/>
          <p:nvPr/>
        </p:nvSpPr>
        <p:spPr>
          <a:xfrm>
            <a:off x="163195" y="3644265"/>
            <a:ext cx="9992995" cy="368300"/>
          </a:xfrm>
          <a:prstGeom prst="rect">
            <a:avLst/>
          </a:prstGeom>
          <a:noFill/>
        </p:spPr>
        <p:txBody>
          <a:bodyPr wrap="square" rtlCol="0" anchor="t">
            <a:spAutoFit/>
          </a:bodyPr>
          <a:p>
            <a:r>
              <a:rPr lang="zh-CN" altLang="en-US"/>
              <a:t>当前小时需要的index集合 extractIndexList = dateHourExtractMap.get(date).get(hour)</a:t>
            </a:r>
            <a:endParaRPr lang="zh-CN" altLang="en-US"/>
          </a:p>
        </p:txBody>
      </p:sp>
      <p:grpSp>
        <p:nvGrpSpPr>
          <p:cNvPr id="18" name="组合 17"/>
          <p:cNvGrpSpPr/>
          <p:nvPr/>
        </p:nvGrpSpPr>
        <p:grpSpPr>
          <a:xfrm>
            <a:off x="8735695" y="4181475"/>
            <a:ext cx="3168650" cy="2555240"/>
            <a:chOff x="7313" y="3140"/>
            <a:chExt cx="4990" cy="4024"/>
          </a:xfrm>
        </p:grpSpPr>
        <p:sp>
          <p:nvSpPr>
            <p:cNvPr id="19" name="流程图: 文档 18"/>
            <p:cNvSpPr/>
            <p:nvPr/>
          </p:nvSpPr>
          <p:spPr>
            <a:xfrm>
              <a:off x="7313" y="4277"/>
              <a:ext cx="4990" cy="2887"/>
            </a:xfrm>
            <a:prstGeom prst="flowChartDocument">
              <a:avLst/>
            </a:prstGeom>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20" name="文本框 19"/>
            <p:cNvSpPr txBox="1"/>
            <p:nvPr/>
          </p:nvSpPr>
          <p:spPr>
            <a:xfrm>
              <a:off x="7313" y="3698"/>
              <a:ext cx="1120" cy="628"/>
            </a:xfrm>
            <a:prstGeom prst="rect">
              <a:avLst/>
            </a:prstGeom>
            <a:noFill/>
          </p:spPr>
          <p:txBody>
            <a:bodyPr wrap="square" rtlCol="0">
              <a:spAutoFit/>
            </a:bodyPr>
            <a:p>
              <a:r>
                <a:rPr lang="en-US" altLang="zh-CN" sz="2000" b="1" dirty="0" smtClean="0"/>
                <a:t>for</a:t>
              </a:r>
              <a:endParaRPr lang="zh-CN" altLang="en-US" sz="2000" b="1" dirty="0"/>
            </a:p>
          </p:txBody>
        </p:sp>
        <p:sp>
          <p:nvSpPr>
            <p:cNvPr id="21" name="文本框 20"/>
            <p:cNvSpPr txBox="1"/>
            <p:nvPr/>
          </p:nvSpPr>
          <p:spPr>
            <a:xfrm>
              <a:off x="8750" y="3140"/>
              <a:ext cx="2041" cy="630"/>
            </a:xfrm>
            <a:prstGeom prst="rect">
              <a:avLst/>
            </a:prstGeom>
            <a:noFill/>
          </p:spPr>
          <p:txBody>
            <a:bodyPr wrap="square" rtlCol="0">
              <a:spAutoFit/>
            </a:bodyPr>
            <a:p>
              <a:r>
                <a:rPr lang="en-US" altLang="zh-CN" sz="2000" b="1" dirty="0" smtClean="0"/>
                <a:t>Index = 0</a:t>
              </a:r>
              <a:endParaRPr lang="zh-CN" altLang="en-US" sz="2000" b="1" dirty="0"/>
            </a:p>
          </p:txBody>
        </p:sp>
        <p:sp>
          <p:nvSpPr>
            <p:cNvPr id="22" name="文本框 21"/>
            <p:cNvSpPr txBox="1"/>
            <p:nvPr/>
          </p:nvSpPr>
          <p:spPr>
            <a:xfrm>
              <a:off x="8901" y="5893"/>
              <a:ext cx="2340" cy="628"/>
            </a:xfrm>
            <a:prstGeom prst="rect">
              <a:avLst/>
            </a:prstGeom>
            <a:noFill/>
          </p:spPr>
          <p:txBody>
            <a:bodyPr wrap="square" rtlCol="0">
              <a:spAutoFit/>
            </a:bodyPr>
            <a:p>
              <a:r>
                <a:rPr lang="en-US" altLang="zh-CN" sz="2000" b="1" dirty="0" smtClean="0"/>
                <a:t>Index += </a:t>
              </a:r>
              <a:r>
                <a:rPr lang="en-US" altLang="zh-CN" sz="2000" b="1" dirty="0"/>
                <a:t>1</a:t>
              </a:r>
              <a:endParaRPr lang="zh-CN" altLang="en-US" sz="2000" b="1" dirty="0"/>
            </a:p>
          </p:txBody>
        </p:sp>
        <p:sp>
          <p:nvSpPr>
            <p:cNvPr id="23" name="文本框 22"/>
            <p:cNvSpPr txBox="1"/>
            <p:nvPr/>
          </p:nvSpPr>
          <p:spPr>
            <a:xfrm>
              <a:off x="9432" y="4727"/>
              <a:ext cx="1000" cy="630"/>
            </a:xfrm>
            <a:prstGeom prst="rect">
              <a:avLst/>
            </a:prstGeom>
            <a:noFill/>
          </p:spPr>
          <p:txBody>
            <a:bodyPr wrap="square" rtlCol="0">
              <a:spAutoFit/>
            </a:bodyPr>
            <a:p>
              <a:r>
                <a:rPr lang="en-US" altLang="zh-CN" sz="2000" b="1" dirty="0" smtClean="0"/>
                <a:t>… …</a:t>
              </a:r>
              <a:endParaRPr lang="zh-CN" altLang="en-US" sz="2000" b="1" dirty="0"/>
            </a:p>
          </p:txBody>
        </p:sp>
      </p:gr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6845" y="458470"/>
            <a:ext cx="5114925" cy="460375"/>
          </a:xfrm>
          <a:prstGeom prst="rect">
            <a:avLst/>
          </a:prstGeom>
          <a:noFill/>
        </p:spPr>
        <p:txBody>
          <a:bodyPr wrap="square" rtlCol="0">
            <a:spAutoFit/>
          </a:bodyPr>
          <a:p>
            <a:r>
              <a:rPr lang="zh-CN" altLang="en-US" sz="2400" b="1" dirty="0" smtClean="0"/>
              <a:t>需求三：</a:t>
            </a:r>
            <a:r>
              <a:rPr lang="en-US" altLang="zh-CN" sz="2400" b="1" dirty="0" smtClean="0"/>
              <a:t>Top10</a:t>
            </a:r>
            <a:r>
              <a:rPr lang="zh-CN" altLang="en-US" sz="2400" b="1" dirty="0" smtClean="0"/>
              <a:t>热门品类统计</a:t>
            </a:r>
            <a:endParaRPr lang="zh-CN" altLang="en-US" sz="2400" b="1" dirty="0"/>
          </a:p>
        </p:txBody>
      </p:sp>
      <p:sp>
        <p:nvSpPr>
          <p:cNvPr id="7" name="矩形 6"/>
          <p:cNvSpPr/>
          <p:nvPr/>
        </p:nvSpPr>
        <p:spPr>
          <a:xfrm>
            <a:off x="156845" y="918845"/>
            <a:ext cx="11285855" cy="829945"/>
          </a:xfrm>
          <a:prstGeom prst="rect">
            <a:avLst/>
          </a:prstGeom>
        </p:spPr>
        <p:txBody>
          <a:bodyPr wrap="square">
            <a:spAutoFit/>
          </a:bodyPr>
          <a:p>
            <a:pPr indent="266700" algn="just">
              <a:lnSpc>
                <a:spcPct val="150000"/>
              </a:lnSpc>
              <a:spcBef>
                <a:spcPts val="100"/>
              </a:spcBef>
              <a:spcAft>
                <a:spcPts val="100"/>
              </a:spcAft>
            </a:pPr>
            <a:r>
              <a:rPr lang="zh-CN" altLang="zh-CN" sz="1600" kern="100" spc="50" dirty="0">
                <a:latin typeface="Times New Roman" panose="02020603050405020304" charset="0"/>
              </a:rPr>
              <a:t>在符合条件</a:t>
            </a:r>
            <a:r>
              <a:rPr lang="zh-CN" altLang="zh-CN" sz="1600" kern="100" spc="50" dirty="0" smtClean="0">
                <a:latin typeface="Times New Roman" panose="02020603050405020304" charset="0"/>
              </a:rPr>
              <a:t>的</a:t>
            </a:r>
            <a:r>
              <a:rPr lang="zh-CN" altLang="en-US" sz="1600" kern="100" spc="50" dirty="0" smtClean="0">
                <a:latin typeface="Times New Roman" panose="02020603050405020304" charset="0"/>
              </a:rPr>
              <a:t>用户行为数据</a:t>
            </a:r>
            <a:r>
              <a:rPr lang="zh-CN" altLang="zh-CN" sz="1600" kern="100" spc="50" dirty="0" smtClean="0">
                <a:latin typeface="Times New Roman" panose="02020603050405020304" charset="0"/>
              </a:rPr>
              <a:t>中</a:t>
            </a:r>
            <a:r>
              <a:rPr lang="zh-CN" altLang="zh-CN" sz="1600" kern="100" spc="50" dirty="0">
                <a:latin typeface="Times New Roman" panose="02020603050405020304" charset="0"/>
              </a:rPr>
              <a:t>，获取点击、下单和支付数量排名前</a:t>
            </a:r>
            <a:r>
              <a:rPr lang="en-US" altLang="zh-CN" sz="1600" kern="100" spc="50" dirty="0">
                <a:latin typeface="Times New Roman" panose="02020603050405020304" charset="0"/>
              </a:rPr>
              <a:t>10</a:t>
            </a:r>
            <a:r>
              <a:rPr lang="zh-CN" altLang="zh-CN" sz="1600" kern="100" spc="50" dirty="0">
                <a:latin typeface="Times New Roman" panose="02020603050405020304" charset="0"/>
              </a:rPr>
              <a:t>的品类</a:t>
            </a:r>
            <a:r>
              <a:rPr lang="zh-CN" altLang="en-US" sz="1600" kern="100" spc="50" dirty="0" smtClean="0">
                <a:latin typeface="Times New Roman" panose="02020603050405020304" charset="0"/>
              </a:rPr>
              <a:t>。在</a:t>
            </a:r>
            <a:r>
              <a:rPr lang="en-US" altLang="zh-CN" sz="1600" kern="100" spc="50" dirty="0" smtClean="0">
                <a:latin typeface="Times New Roman" panose="02020603050405020304" charset="0"/>
              </a:rPr>
              <a:t>Top10</a:t>
            </a:r>
            <a:r>
              <a:rPr lang="zh-CN" altLang="en-US" sz="1600" kern="100" spc="50" dirty="0" smtClean="0">
                <a:latin typeface="Times New Roman" panose="02020603050405020304" charset="0"/>
              </a:rPr>
              <a:t>的排序中，按照点击数量、下单数量、支付数量的次序进行排序，即优先考虑点击数量。</a:t>
            </a:r>
            <a:endParaRPr lang="zh-CN" altLang="zh-CN" sz="1600" kern="100" spc="50" dirty="0">
              <a:latin typeface="Times New Roman" panose="02020603050405020304" charset="0"/>
            </a:endParaRPr>
          </a:p>
        </p:txBody>
      </p:sp>
      <p:pic>
        <p:nvPicPr>
          <p:cNvPr id="20" name="图片 19"/>
          <p:cNvPicPr>
            <a:picLocks noChangeAspect="1"/>
          </p:cNvPicPr>
          <p:nvPr/>
        </p:nvPicPr>
        <p:blipFill>
          <a:blip r:embed="rId1"/>
          <a:stretch>
            <a:fillRect/>
          </a:stretch>
        </p:blipFill>
        <p:spPr>
          <a:xfrm>
            <a:off x="523240" y="4055745"/>
            <a:ext cx="10919460" cy="2575560"/>
          </a:xfrm>
          <a:prstGeom prst="rect">
            <a:avLst/>
          </a:prstGeom>
        </p:spPr>
      </p:pic>
      <p:sp>
        <p:nvSpPr>
          <p:cNvPr id="21" name="文本框 20"/>
          <p:cNvSpPr txBox="1"/>
          <p:nvPr/>
        </p:nvSpPr>
        <p:spPr>
          <a:xfrm>
            <a:off x="157480" y="1939290"/>
            <a:ext cx="7611110" cy="460375"/>
          </a:xfrm>
          <a:prstGeom prst="rect">
            <a:avLst/>
          </a:prstGeom>
          <a:noFill/>
        </p:spPr>
        <p:txBody>
          <a:bodyPr wrap="square" rtlCol="0">
            <a:spAutoFit/>
          </a:bodyPr>
          <a:p>
            <a:r>
              <a:rPr lang="zh-CN" altLang="en-US" sz="2400" b="1" dirty="0" smtClean="0"/>
              <a:t>需求四：</a:t>
            </a:r>
            <a:r>
              <a:rPr lang="en-US" altLang="zh-CN" sz="2400" b="1" dirty="0" smtClean="0"/>
              <a:t>Top10</a:t>
            </a:r>
            <a:r>
              <a:rPr lang="zh-CN" altLang="en-US" sz="2400" b="1" dirty="0" smtClean="0"/>
              <a:t>热门品类的</a:t>
            </a:r>
            <a:r>
              <a:rPr lang="en-US" altLang="zh-CN" sz="2400" b="1" dirty="0" smtClean="0"/>
              <a:t>Top10</a:t>
            </a:r>
            <a:r>
              <a:rPr lang="zh-CN" altLang="en-US" sz="2400" b="1" dirty="0" smtClean="0"/>
              <a:t>活跃</a:t>
            </a:r>
            <a:r>
              <a:rPr lang="en-US" altLang="zh-CN" sz="2400" b="1" dirty="0" smtClean="0"/>
              <a:t>Session</a:t>
            </a:r>
            <a:r>
              <a:rPr lang="zh-CN" altLang="en-US" sz="2400" b="1" dirty="0" smtClean="0"/>
              <a:t>统计</a:t>
            </a:r>
            <a:endParaRPr lang="zh-CN" altLang="en-US" sz="2400" b="1" dirty="0"/>
          </a:p>
        </p:txBody>
      </p:sp>
      <p:sp>
        <p:nvSpPr>
          <p:cNvPr id="22" name="矩形 21"/>
          <p:cNvSpPr/>
          <p:nvPr/>
        </p:nvSpPr>
        <p:spPr>
          <a:xfrm>
            <a:off x="157480" y="2658110"/>
            <a:ext cx="11285855" cy="829945"/>
          </a:xfrm>
          <a:prstGeom prst="rect">
            <a:avLst/>
          </a:prstGeom>
        </p:spPr>
        <p:txBody>
          <a:bodyPr wrap="square">
            <a:spAutoFit/>
          </a:bodyPr>
          <a:p>
            <a:pPr indent="266700" algn="just">
              <a:lnSpc>
                <a:spcPct val="150000"/>
              </a:lnSpc>
              <a:spcBef>
                <a:spcPts val="100"/>
              </a:spcBef>
              <a:spcAft>
                <a:spcPts val="100"/>
              </a:spcAft>
            </a:pPr>
            <a:r>
              <a:rPr lang="zh-CN" altLang="en-US" sz="1600" kern="100" spc="50" dirty="0" smtClean="0">
                <a:latin typeface="Times New Roman" panose="02020603050405020304" charset="0"/>
              </a:rPr>
              <a:t>统计需求三中得到的</a:t>
            </a:r>
            <a:r>
              <a:rPr lang="en-US" altLang="zh-CN" sz="1600" kern="100" spc="50" dirty="0" smtClean="0">
                <a:latin typeface="Times New Roman" panose="02020603050405020304" charset="0"/>
              </a:rPr>
              <a:t>Top10</a:t>
            </a:r>
            <a:r>
              <a:rPr lang="zh-CN" altLang="en-US" sz="1600" kern="100" spc="50" dirty="0" smtClean="0">
                <a:latin typeface="Times New Roman" panose="02020603050405020304" charset="0"/>
              </a:rPr>
              <a:t>热门品类中的</a:t>
            </a:r>
            <a:r>
              <a:rPr lang="en-US" altLang="zh-CN" sz="1600" kern="100" spc="50" dirty="0" smtClean="0">
                <a:latin typeface="Times New Roman" panose="02020603050405020304" charset="0"/>
              </a:rPr>
              <a:t>Top10</a:t>
            </a:r>
            <a:r>
              <a:rPr lang="zh-CN" altLang="en-US" sz="1600" kern="100" spc="50" dirty="0" smtClean="0">
                <a:latin typeface="Times New Roman" panose="02020603050405020304" charset="0"/>
              </a:rPr>
              <a:t>活跃</a:t>
            </a:r>
            <a:r>
              <a:rPr lang="en-US" altLang="zh-CN" sz="1600" kern="100" spc="50" dirty="0" smtClean="0">
                <a:latin typeface="Times New Roman" panose="02020603050405020304" charset="0"/>
              </a:rPr>
              <a:t>Session</a:t>
            </a:r>
            <a:r>
              <a:rPr lang="zh-CN" altLang="en-US" sz="1600" kern="100" spc="50" dirty="0" smtClean="0">
                <a:latin typeface="Times New Roman" panose="02020603050405020304" charset="0"/>
              </a:rPr>
              <a:t>，对</a:t>
            </a:r>
            <a:r>
              <a:rPr lang="en-US" altLang="zh-CN" sz="1600" kern="100" spc="50" dirty="0" smtClean="0">
                <a:latin typeface="Times New Roman" panose="02020603050405020304" charset="0"/>
              </a:rPr>
              <a:t>Top10</a:t>
            </a:r>
            <a:r>
              <a:rPr lang="zh-CN" altLang="en-US" sz="1600" kern="100" spc="50" dirty="0" smtClean="0">
                <a:latin typeface="Times New Roman" panose="02020603050405020304" charset="0"/>
              </a:rPr>
              <a:t>热门品类中的每个品类都取</a:t>
            </a:r>
            <a:r>
              <a:rPr lang="en-US" altLang="zh-CN" sz="1600" kern="100" spc="50" dirty="0" smtClean="0">
                <a:latin typeface="Times New Roman" panose="02020603050405020304" charset="0"/>
              </a:rPr>
              <a:t>Top10</a:t>
            </a:r>
            <a:r>
              <a:rPr lang="zh-CN" altLang="en-US" sz="1600" kern="100" spc="50" dirty="0" smtClean="0">
                <a:latin typeface="Times New Roman" panose="02020603050405020304" charset="0"/>
              </a:rPr>
              <a:t>活跃</a:t>
            </a:r>
            <a:r>
              <a:rPr lang="en-US" altLang="zh-CN" sz="1600" kern="100" spc="50" dirty="0" smtClean="0">
                <a:latin typeface="Times New Roman" panose="02020603050405020304" charset="0"/>
              </a:rPr>
              <a:t>Session</a:t>
            </a:r>
            <a:r>
              <a:rPr lang="zh-CN" altLang="en-US" sz="1600" kern="100" spc="50" dirty="0" smtClean="0">
                <a:latin typeface="Times New Roman" panose="02020603050405020304" charset="0"/>
              </a:rPr>
              <a:t>，</a:t>
            </a:r>
            <a:r>
              <a:rPr lang="zh-CN" altLang="en-US" sz="1600" kern="100" spc="50" dirty="0" smtClean="0">
                <a:solidFill>
                  <a:srgbClr val="FF0000"/>
                </a:solidFill>
                <a:latin typeface="Times New Roman" panose="02020603050405020304" charset="0"/>
              </a:rPr>
              <a:t>评判活跃</a:t>
            </a:r>
            <a:r>
              <a:rPr lang="en-US" altLang="zh-CN" sz="1600" kern="100" spc="50" dirty="0" smtClean="0">
                <a:solidFill>
                  <a:srgbClr val="FF0000"/>
                </a:solidFill>
                <a:latin typeface="Times New Roman" panose="02020603050405020304" charset="0"/>
              </a:rPr>
              <a:t>Session</a:t>
            </a:r>
            <a:r>
              <a:rPr lang="zh-CN" altLang="en-US" sz="1600" kern="100" spc="50" dirty="0" smtClean="0">
                <a:solidFill>
                  <a:srgbClr val="FF0000"/>
                </a:solidFill>
                <a:latin typeface="Times New Roman" panose="02020603050405020304" charset="0"/>
              </a:rPr>
              <a:t>的指标是</a:t>
            </a:r>
            <a:r>
              <a:rPr lang="zh-CN" altLang="en-US" sz="1600" kern="100" spc="50" dirty="0">
                <a:solidFill>
                  <a:srgbClr val="FF0000"/>
                </a:solidFill>
                <a:latin typeface="Times New Roman" panose="02020603050405020304" charset="0"/>
              </a:rPr>
              <a:t>一</a:t>
            </a:r>
            <a:r>
              <a:rPr lang="zh-CN" altLang="en-US" sz="1600" kern="100" spc="50" dirty="0" smtClean="0">
                <a:solidFill>
                  <a:srgbClr val="FF0000"/>
                </a:solidFill>
                <a:latin typeface="Times New Roman" panose="02020603050405020304" charset="0"/>
              </a:rPr>
              <a:t>个</a:t>
            </a:r>
            <a:r>
              <a:rPr lang="en-US" altLang="zh-CN" sz="1600" kern="100" spc="50" dirty="0" smtClean="0">
                <a:solidFill>
                  <a:srgbClr val="FF0000"/>
                </a:solidFill>
                <a:latin typeface="Times New Roman" panose="02020603050405020304" charset="0"/>
              </a:rPr>
              <a:t>Session</a:t>
            </a:r>
            <a:r>
              <a:rPr lang="zh-CN" altLang="en-US" sz="1600" kern="100" spc="50" dirty="0" smtClean="0">
                <a:solidFill>
                  <a:srgbClr val="FF0000"/>
                </a:solidFill>
                <a:latin typeface="Times New Roman" panose="02020603050405020304" charset="0"/>
              </a:rPr>
              <a:t>对一个品类的点击次数</a:t>
            </a:r>
            <a:r>
              <a:rPr lang="zh-CN" altLang="en-US" sz="1600" kern="100" spc="50" dirty="0" smtClean="0">
                <a:latin typeface="Times New Roman" panose="02020603050405020304" charset="0"/>
              </a:rPr>
              <a:t>。</a:t>
            </a:r>
            <a:endParaRPr lang="zh-CN" altLang="zh-CN" sz="1600" kern="100" spc="50" dirty="0">
              <a:latin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bldLst>
      <p:bldP spid="4" grpId="0"/>
      <p:bldP spid="7" grpId="0"/>
      <p:bldP spid="2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5" name="图片 14"/>
          <p:cNvPicPr>
            <a:picLocks noChangeAspect="1"/>
          </p:cNvPicPr>
          <p:nvPr/>
        </p:nvPicPr>
        <p:blipFill>
          <a:blip r:embed="rId1"/>
          <a:stretch>
            <a:fillRect/>
          </a:stretch>
        </p:blipFill>
        <p:spPr>
          <a:xfrm>
            <a:off x="616585" y="457200"/>
            <a:ext cx="11178540" cy="57080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48285" y="455930"/>
            <a:ext cx="2907030" cy="460375"/>
          </a:xfrm>
          <a:prstGeom prst="rect">
            <a:avLst/>
          </a:prstGeom>
          <a:noFill/>
        </p:spPr>
        <p:txBody>
          <a:bodyPr wrap="square" rtlCol="0">
            <a:spAutoFit/>
          </a:bodyPr>
          <a:p>
            <a:r>
              <a:rPr lang="zh-CN" altLang="en-US" sz="2400" b="1" dirty="0"/>
              <a:t>分析活跃用户流程：</a:t>
            </a:r>
            <a:endParaRPr lang="zh-CN" altLang="en-US" sz="2400" b="1" dirty="0"/>
          </a:p>
        </p:txBody>
      </p:sp>
      <p:sp>
        <p:nvSpPr>
          <p:cNvPr id="13" name="圆角矩形 12"/>
          <p:cNvSpPr/>
          <p:nvPr/>
        </p:nvSpPr>
        <p:spPr>
          <a:xfrm>
            <a:off x="654685" y="4351655"/>
            <a:ext cx="1310005" cy="61976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sz="1050" b="1" dirty="0" smtClean="0"/>
              <a:t>符合过滤条件的用户行为数据</a:t>
            </a:r>
            <a:endParaRPr lang="zh-CN" altLang="en-US" sz="1050" b="1" dirty="0"/>
          </a:p>
        </p:txBody>
      </p:sp>
      <p:sp>
        <p:nvSpPr>
          <p:cNvPr id="14" name="圆角矩形 13"/>
          <p:cNvSpPr/>
          <p:nvPr/>
        </p:nvSpPr>
        <p:spPr>
          <a:xfrm>
            <a:off x="654685" y="5293360"/>
            <a:ext cx="1310005" cy="61976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ltLang="zh-CN" sz="1050" b="1" dirty="0" smtClean="0"/>
              <a:t>Top10</a:t>
            </a:r>
            <a:r>
              <a:rPr lang="zh-CN" altLang="en-US" sz="1050" b="1" dirty="0" smtClean="0"/>
              <a:t>热门品类</a:t>
            </a:r>
            <a:endParaRPr lang="zh-CN" altLang="en-US" sz="1050" b="1" dirty="0"/>
          </a:p>
        </p:txBody>
      </p:sp>
      <p:sp>
        <p:nvSpPr>
          <p:cNvPr id="15" name="右箭头 14"/>
          <p:cNvSpPr/>
          <p:nvPr/>
        </p:nvSpPr>
        <p:spPr>
          <a:xfrm>
            <a:off x="1926590" y="5020310"/>
            <a:ext cx="308610" cy="177165"/>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sz="1050"/>
          </a:p>
        </p:txBody>
      </p:sp>
      <p:sp>
        <p:nvSpPr>
          <p:cNvPr id="16" name="圆角矩形 15"/>
          <p:cNvSpPr/>
          <p:nvPr/>
        </p:nvSpPr>
        <p:spPr>
          <a:xfrm>
            <a:off x="2383155" y="4839970"/>
            <a:ext cx="1386840" cy="61976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sz="1050" b="1" dirty="0" smtClean="0"/>
              <a:t>点击过</a:t>
            </a:r>
            <a:r>
              <a:rPr lang="en-US" altLang="zh-CN" sz="1050" b="1" dirty="0" smtClean="0"/>
              <a:t>Top10</a:t>
            </a:r>
            <a:r>
              <a:rPr lang="zh-CN" altLang="en-US" sz="1050" b="1" dirty="0"/>
              <a:t>品类</a:t>
            </a:r>
            <a:r>
              <a:rPr lang="zh-CN" altLang="en-US" sz="1050" b="1" dirty="0" smtClean="0"/>
              <a:t>的所有用户行为</a:t>
            </a:r>
            <a:endParaRPr lang="zh-CN" altLang="en-US" sz="1050" b="1" dirty="0"/>
          </a:p>
        </p:txBody>
      </p:sp>
      <p:sp>
        <p:nvSpPr>
          <p:cNvPr id="18" name="圆角矩形 17"/>
          <p:cNvSpPr/>
          <p:nvPr/>
        </p:nvSpPr>
        <p:spPr>
          <a:xfrm>
            <a:off x="6552565" y="4839970"/>
            <a:ext cx="1541145" cy="61976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sz="1050" b="1" dirty="0"/>
              <a:t>每个</a:t>
            </a:r>
            <a:r>
              <a:rPr lang="en-US" altLang="zh-CN" sz="1050" b="1" dirty="0"/>
              <a:t>session</a:t>
            </a:r>
            <a:r>
              <a:rPr lang="zh-CN" altLang="en-US" sz="1050" b="1" dirty="0"/>
              <a:t>对</a:t>
            </a:r>
            <a:r>
              <a:rPr lang="en-US" altLang="zh-CN" sz="1050" b="1" dirty="0"/>
              <a:t>Top10</a:t>
            </a:r>
            <a:r>
              <a:rPr lang="zh-CN" altLang="en-US" sz="1050" b="1" dirty="0"/>
              <a:t>品类的点击次数</a:t>
            </a:r>
            <a:endParaRPr lang="zh-CN" altLang="en-US" sz="1050" b="1" dirty="0"/>
          </a:p>
        </p:txBody>
      </p:sp>
      <p:sp>
        <p:nvSpPr>
          <p:cNvPr id="19" name="右箭头 18"/>
          <p:cNvSpPr/>
          <p:nvPr/>
        </p:nvSpPr>
        <p:spPr>
          <a:xfrm>
            <a:off x="3823335" y="4994910"/>
            <a:ext cx="308610" cy="177165"/>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sz="1050"/>
          </a:p>
        </p:txBody>
      </p:sp>
      <p:sp>
        <p:nvSpPr>
          <p:cNvPr id="20" name="圆角矩形 19"/>
          <p:cNvSpPr/>
          <p:nvPr/>
        </p:nvSpPr>
        <p:spPr>
          <a:xfrm>
            <a:off x="9044305" y="4839970"/>
            <a:ext cx="1388745" cy="61976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sz="1050" b="1" dirty="0"/>
              <a:t>取点击次数处于</a:t>
            </a:r>
            <a:r>
              <a:rPr lang="en-US" altLang="zh-CN" sz="1050" b="1" dirty="0"/>
              <a:t>Top10</a:t>
            </a:r>
            <a:r>
              <a:rPr lang="zh-CN" altLang="en-US" sz="1050" b="1" dirty="0"/>
              <a:t>的</a:t>
            </a:r>
            <a:r>
              <a:rPr lang="en-US" altLang="zh-CN" sz="1050" b="1" dirty="0"/>
              <a:t>session</a:t>
            </a:r>
            <a:endParaRPr lang="zh-CN" altLang="en-US" sz="1050" b="1" dirty="0"/>
          </a:p>
        </p:txBody>
      </p:sp>
      <p:sp>
        <p:nvSpPr>
          <p:cNvPr id="21" name="右箭头 20"/>
          <p:cNvSpPr/>
          <p:nvPr/>
        </p:nvSpPr>
        <p:spPr>
          <a:xfrm>
            <a:off x="8358505" y="4994910"/>
            <a:ext cx="308610" cy="244475"/>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sz="1050"/>
          </a:p>
        </p:txBody>
      </p:sp>
      <p:sp>
        <p:nvSpPr>
          <p:cNvPr id="12" name="圆角矩形 11"/>
          <p:cNvSpPr/>
          <p:nvPr/>
        </p:nvSpPr>
        <p:spPr>
          <a:xfrm>
            <a:off x="4422775" y="4839970"/>
            <a:ext cx="1379855" cy="61976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sz="1050" b="1" dirty="0"/>
              <a:t>按照</a:t>
            </a:r>
            <a:r>
              <a:rPr lang="en-US" altLang="zh-CN" sz="1050" b="1" dirty="0" smtClean="0"/>
              <a:t>session</a:t>
            </a:r>
            <a:r>
              <a:rPr lang="zh-CN" altLang="en-US" sz="1050" b="1" dirty="0" smtClean="0"/>
              <a:t>聚合</a:t>
            </a:r>
            <a:endParaRPr lang="zh-CN" altLang="en-US" sz="1050" b="1" dirty="0"/>
          </a:p>
        </p:txBody>
      </p:sp>
      <p:sp>
        <p:nvSpPr>
          <p:cNvPr id="22" name="右箭头 21"/>
          <p:cNvSpPr/>
          <p:nvPr/>
        </p:nvSpPr>
        <p:spPr>
          <a:xfrm>
            <a:off x="5896610" y="4971415"/>
            <a:ext cx="308610" cy="177165"/>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sz="1050"/>
          </a:p>
        </p:txBody>
      </p:sp>
      <p:sp>
        <p:nvSpPr>
          <p:cNvPr id="4" name="文本框 3"/>
          <p:cNvSpPr txBox="1"/>
          <p:nvPr/>
        </p:nvSpPr>
        <p:spPr>
          <a:xfrm>
            <a:off x="248285" y="916305"/>
            <a:ext cx="7496175" cy="2999740"/>
          </a:xfrm>
          <a:prstGeom prst="rect">
            <a:avLst/>
          </a:prstGeom>
          <a:noFill/>
        </p:spPr>
        <p:txBody>
          <a:bodyPr wrap="square" rtlCol="0" anchor="t">
            <a:spAutoFit/>
          </a:bodyPr>
          <a:p>
            <a:pPr>
              <a:lnSpc>
                <a:spcPct val="150000"/>
              </a:lnSpc>
            </a:pPr>
            <a:r>
              <a:rPr lang="zh-CN" altLang="en-US"/>
              <a:t>第一步：将top10热门品类的id生成一份 </a:t>
            </a:r>
            <a:r>
              <a:rPr lang="zh-CN" altLang="en-US">
                <a:sym typeface="+mn-ea"/>
              </a:rPr>
              <a:t>top10CategoryIdRDD</a:t>
            </a:r>
            <a:endParaRPr lang="zh-CN" altLang="en-US"/>
          </a:p>
          <a:p>
            <a:pPr>
              <a:lnSpc>
                <a:spcPct val="150000"/>
              </a:lnSpc>
            </a:pPr>
            <a:r>
              <a:rPr lang="zh-CN" altLang="en-US">
                <a:sym typeface="+mn-ea"/>
              </a:rPr>
              <a:t>第二步：计算top10品类被各session点击的次数 </a:t>
            </a:r>
            <a:endParaRPr lang="zh-CN" altLang="en-US">
              <a:sym typeface="+mn-ea"/>
            </a:endParaRPr>
          </a:p>
          <a:p>
            <a:pPr>
              <a:lnSpc>
                <a:spcPct val="150000"/>
              </a:lnSpc>
            </a:pPr>
            <a:r>
              <a:rPr lang="en-US" altLang="zh-CN"/>
              <a:t>1</a:t>
            </a:r>
            <a:r>
              <a:rPr lang="zh-CN" altLang="en-US"/>
              <a:t>、获取每个品类被每一个Session点击的次数 categoryid2sessionCountRDD</a:t>
            </a:r>
            <a:endParaRPr lang="zh-CN" altLang="en-US"/>
          </a:p>
          <a:p>
            <a:pPr>
              <a:lnSpc>
                <a:spcPct val="150000"/>
              </a:lnSpc>
            </a:pPr>
            <a:r>
              <a:rPr lang="en-US" altLang="zh-CN"/>
              <a:t>2</a:t>
            </a:r>
            <a:r>
              <a:rPr lang="zh-CN" altLang="en-US"/>
              <a:t>、通过top10热门品类top10CategoryIdRDD与完整品类点击统计categoryid2sessionCountRDD进行join，仅获取热门品类的数据信息</a:t>
            </a:r>
            <a:endParaRPr lang="zh-CN" altLang="en-US"/>
          </a:p>
          <a:p>
            <a:pPr>
              <a:lnSpc>
                <a:spcPct val="150000"/>
              </a:lnSpc>
            </a:pPr>
            <a:r>
              <a:rPr lang="zh-CN" altLang="en-US"/>
              <a:t>第三步：分组取TopN算法实现获取每个品类的top10活跃用户</a:t>
            </a:r>
            <a:endParaRPr lang="zh-CN" altLang="en-US"/>
          </a:p>
        </p:txBody>
      </p:sp>
      <p:graphicFrame>
        <p:nvGraphicFramePr>
          <p:cNvPr id="8" name="表格 7"/>
          <p:cNvGraphicFramePr>
            <a:graphicFrameLocks noGrp="1"/>
          </p:cNvGraphicFramePr>
          <p:nvPr>
            <p:custDataLst>
              <p:tags r:id="rId1"/>
            </p:custDataLst>
          </p:nvPr>
        </p:nvGraphicFramePr>
        <p:xfrm>
          <a:off x="8258810" y="695325"/>
          <a:ext cx="3186430" cy="2259965"/>
        </p:xfrm>
        <a:graphic>
          <a:graphicData uri="http://schemas.openxmlformats.org/drawingml/2006/table">
            <a:tbl>
              <a:tblPr firstRow="1" bandRow="1">
                <a:tableStyleId>{BDBED569-4797-4DF1-A0F4-6AAB3CD982D8}</a:tableStyleId>
              </a:tblPr>
              <a:tblGrid>
                <a:gridCol w="1593215"/>
                <a:gridCol w="1593215"/>
              </a:tblGrid>
              <a:tr h="365760">
                <a:tc>
                  <a:txBody>
                    <a:bodyPr/>
                    <a:p>
                      <a:r>
                        <a:rPr lang="en-US" altLang="zh-CN" sz="1800" b="1" dirty="0" smtClean="0"/>
                        <a:t>Category1</a:t>
                      </a:r>
                      <a:endParaRPr lang="zh-CN" altLang="en-US" b="1" dirty="0"/>
                    </a:p>
                  </a:txBody>
                  <a:tcPr/>
                </a:tc>
                <a:tc>
                  <a:txBody>
                    <a:bodyPr/>
                    <a:p>
                      <a:pPr algn="ctr"/>
                      <a:r>
                        <a:rPr lang="en-US" altLang="zh-CN" b="1" dirty="0" smtClean="0"/>
                        <a:t>sessionN=1</a:t>
                      </a:r>
                      <a:endParaRPr lang="zh-CN" altLang="en-US" b="1" dirty="0"/>
                    </a:p>
                  </a:txBody>
                  <a:tcPr/>
                </a:tc>
              </a:tr>
              <a:tr h="631190">
                <a:tc>
                  <a:txBody>
                    <a:bodyPr/>
                    <a:p>
                      <a:r>
                        <a:rPr lang="en-US" altLang="zh-CN" sz="1800" b="1" dirty="0" smtClean="0"/>
                        <a:t>Category2</a:t>
                      </a:r>
                      <a:endParaRPr lang="zh-CN" altLang="en-US" b="1" dirty="0"/>
                    </a:p>
                  </a:txBody>
                  <a:tcPr/>
                </a:tc>
                <a:tc>
                  <a:txBody>
                    <a:bodyPr/>
                    <a:p>
                      <a:pPr algn="ctr"/>
                      <a:r>
                        <a:rPr lang="en-US" altLang="zh-CN" b="1" dirty="0" smtClean="0"/>
                        <a:t>sessionN=21</a:t>
                      </a:r>
                      <a:endParaRPr lang="zh-CN" altLang="en-US" b="1" dirty="0"/>
                    </a:p>
                  </a:txBody>
                  <a:tcPr/>
                </a:tc>
              </a:tr>
              <a:tr h="631825">
                <a:tc>
                  <a:txBody>
                    <a:bodyPr/>
                    <a:p>
                      <a:r>
                        <a:rPr lang="en-US" altLang="zh-CN" sz="1800" b="1" dirty="0" smtClean="0"/>
                        <a:t>Category8</a:t>
                      </a:r>
                      <a:endParaRPr lang="zh-CN" altLang="en-US" b="1" dirty="0"/>
                    </a:p>
                  </a:txBody>
                  <a:tcPr/>
                </a:tc>
                <a:tc>
                  <a:txBody>
                    <a:bodyPr/>
                    <a:p>
                      <a:pPr algn="ctr"/>
                      <a:r>
                        <a:rPr lang="en-US" altLang="zh-CN" b="1" dirty="0" smtClean="0"/>
                        <a:t>sessionN=15</a:t>
                      </a:r>
                      <a:endParaRPr lang="zh-CN" altLang="en-US" b="1" dirty="0"/>
                    </a:p>
                  </a:txBody>
                  <a:tcPr/>
                </a:tc>
              </a:tr>
              <a:tr h="631190">
                <a:tc>
                  <a:txBody>
                    <a:bodyPr/>
                    <a:p>
                      <a:r>
                        <a:rPr lang="en-US" altLang="zh-CN" sz="1800" b="1" dirty="0" smtClean="0"/>
                        <a:t>Category9</a:t>
                      </a:r>
                      <a:endParaRPr lang="zh-CN" altLang="en-US" b="1" dirty="0"/>
                    </a:p>
                  </a:txBody>
                  <a:tcPr/>
                </a:tc>
                <a:tc>
                  <a:txBody>
                    <a:bodyPr/>
                    <a:p>
                      <a:pPr algn="ctr"/>
                      <a:r>
                        <a:rPr lang="en-US" altLang="zh-CN" b="1" dirty="0" smtClean="0"/>
                        <a:t>sessionN=32</a:t>
                      </a:r>
                      <a:endParaRPr lang="zh-CN" altLang="en-US" b="1" dirty="0"/>
                    </a:p>
                  </a:txBody>
                  <a:tcPr/>
                </a:tc>
              </a:tr>
            </a:tbl>
          </a:graphicData>
        </a:graphic>
      </p:graphicFrame>
      <p:sp>
        <p:nvSpPr>
          <p:cNvPr id="10" name="文本框 9"/>
          <p:cNvSpPr txBox="1"/>
          <p:nvPr/>
        </p:nvSpPr>
        <p:spPr>
          <a:xfrm>
            <a:off x="8258810" y="191135"/>
            <a:ext cx="1360805" cy="368300"/>
          </a:xfrm>
          <a:prstGeom prst="rect">
            <a:avLst/>
          </a:prstGeom>
          <a:noFill/>
        </p:spPr>
        <p:txBody>
          <a:bodyPr wrap="square" rtlCol="0">
            <a:spAutoFit/>
          </a:bodyPr>
          <a:p>
            <a:r>
              <a:rPr lang="en-US" altLang="zh-CN" dirty="0" smtClean="0"/>
              <a:t>sessionN</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601980" y="1016000"/>
            <a:ext cx="10988040" cy="5151120"/>
          </a:xfrm>
          <a:prstGeom prst="rect">
            <a:avLst/>
          </a:prstGeom>
        </p:spPr>
      </p:pic>
      <p:sp>
        <p:nvSpPr>
          <p:cNvPr id="5" name="TextBox 25"/>
          <p:cNvSpPr txBox="1">
            <a:spLocks noChangeArrowheads="1"/>
          </p:cNvSpPr>
          <p:nvPr/>
        </p:nvSpPr>
        <p:spPr bwMode="auto">
          <a:xfrm>
            <a:off x="449918" y="278613"/>
            <a:ext cx="422529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Hive</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数仓</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系统数据流程设计：</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p:cNvPicPr>
            <a:picLocks noChangeAspect="1"/>
          </p:cNvPicPr>
          <p:nvPr/>
        </p:nvPicPr>
        <p:blipFill>
          <a:blip r:embed="rId1"/>
          <a:srcRect b="14388"/>
          <a:stretch>
            <a:fillRect/>
          </a:stretch>
        </p:blipFill>
        <p:spPr>
          <a:xfrm>
            <a:off x="887095" y="604520"/>
            <a:ext cx="10142855" cy="3884295"/>
          </a:xfrm>
          <a:prstGeom prst="rect">
            <a:avLst/>
          </a:prstGeom>
        </p:spPr>
      </p:pic>
      <p:sp>
        <p:nvSpPr>
          <p:cNvPr id="3" name="文本框 2"/>
          <p:cNvSpPr txBox="1"/>
          <p:nvPr/>
        </p:nvSpPr>
        <p:spPr>
          <a:xfrm>
            <a:off x="292259" y="247273"/>
            <a:ext cx="4248472" cy="461665"/>
          </a:xfrm>
          <a:prstGeom prst="rect">
            <a:avLst/>
          </a:prstGeom>
          <a:noFill/>
        </p:spPr>
        <p:txBody>
          <a:bodyPr wrap="square" rtlCol="0">
            <a:spAutoFit/>
          </a:bodyPr>
          <a:p>
            <a:r>
              <a:rPr lang="zh-CN" altLang="en-US" sz="2400" b="1" dirty="0" smtClean="0"/>
              <a:t>需求五：页面单跳转化率统计</a:t>
            </a:r>
            <a:endParaRPr lang="zh-CN" altLang="en-US" sz="2400" b="1" dirty="0"/>
          </a:p>
        </p:txBody>
      </p:sp>
      <p:sp>
        <p:nvSpPr>
          <p:cNvPr id="5" name="文本框 4"/>
          <p:cNvSpPr txBox="1"/>
          <p:nvPr/>
        </p:nvSpPr>
        <p:spPr>
          <a:xfrm>
            <a:off x="396875" y="4592955"/>
            <a:ext cx="10883900" cy="1753235"/>
          </a:xfrm>
          <a:prstGeom prst="rect">
            <a:avLst/>
          </a:prstGeom>
          <a:noFill/>
        </p:spPr>
        <p:txBody>
          <a:bodyPr wrap="square" rtlCol="0" anchor="t">
            <a:spAutoFit/>
          </a:bodyPr>
          <a:p>
            <a:pPr>
              <a:lnSpc>
                <a:spcPct val="150000"/>
              </a:lnSpc>
            </a:pPr>
            <a:r>
              <a:rPr lang="zh-CN" altLang="en-US" dirty="0" smtClean="0">
                <a:sym typeface="+mn-ea"/>
              </a:rPr>
              <a:t>分析用户从进入网站到离开网站这个流程中所访问的页面顺序，也就是一个</a:t>
            </a:r>
            <a:r>
              <a:rPr lang="en-US" altLang="zh-CN" dirty="0" smtClean="0">
                <a:sym typeface="+mn-ea"/>
              </a:rPr>
              <a:t>session</a:t>
            </a:r>
            <a:r>
              <a:rPr lang="zh-CN" altLang="en-US" dirty="0" smtClean="0">
                <a:sym typeface="+mn-ea"/>
              </a:rPr>
              <a:t>中的页面访问顺序。</a:t>
            </a:r>
            <a:endParaRPr lang="en-US" altLang="zh-CN" dirty="0" smtClean="0"/>
          </a:p>
          <a:p>
            <a:pPr>
              <a:lnSpc>
                <a:spcPct val="150000"/>
              </a:lnSpc>
            </a:pPr>
            <a:r>
              <a:rPr lang="zh-CN" altLang="en-US" dirty="0">
                <a:sym typeface="+mn-ea"/>
              </a:rPr>
              <a:t>假如</a:t>
            </a:r>
            <a:r>
              <a:rPr lang="zh-CN" altLang="en-US" dirty="0" smtClean="0">
                <a:sym typeface="+mn-ea"/>
              </a:rPr>
              <a:t>一个</a:t>
            </a:r>
            <a:r>
              <a:rPr lang="en-US" altLang="zh-CN" dirty="0" smtClean="0">
                <a:sym typeface="+mn-ea"/>
              </a:rPr>
              <a:t>session</a:t>
            </a:r>
            <a:r>
              <a:rPr lang="zh-CN" altLang="en-US" dirty="0" smtClean="0">
                <a:sym typeface="+mn-ea"/>
              </a:rPr>
              <a:t>的页面访问顺序为</a:t>
            </a:r>
            <a:r>
              <a:rPr lang="en-US" altLang="zh-CN" dirty="0" smtClean="0">
                <a:sym typeface="+mn-ea"/>
              </a:rPr>
              <a:t>1,2,3,4,5</a:t>
            </a:r>
            <a:r>
              <a:rPr lang="zh-CN" altLang="en-US" dirty="0" smtClean="0">
                <a:sym typeface="+mn-ea"/>
              </a:rPr>
              <a:t>，那么他访问的页面切片就是</a:t>
            </a:r>
            <a:r>
              <a:rPr lang="en-US" altLang="zh-CN" dirty="0" smtClean="0">
                <a:sym typeface="+mn-ea"/>
              </a:rPr>
              <a:t>1_2</a:t>
            </a:r>
            <a:r>
              <a:rPr lang="zh-CN" altLang="en-US" dirty="0" smtClean="0">
                <a:sym typeface="+mn-ea"/>
              </a:rPr>
              <a:t>，</a:t>
            </a:r>
            <a:r>
              <a:rPr lang="en-US" altLang="zh-CN" dirty="0" smtClean="0">
                <a:sym typeface="+mn-ea"/>
              </a:rPr>
              <a:t>2_3</a:t>
            </a:r>
            <a:r>
              <a:rPr lang="zh-CN" altLang="en-US" dirty="0" smtClean="0">
                <a:sym typeface="+mn-ea"/>
              </a:rPr>
              <a:t>，</a:t>
            </a:r>
            <a:r>
              <a:rPr lang="en-US" altLang="zh-CN" dirty="0" smtClean="0">
                <a:sym typeface="+mn-ea"/>
              </a:rPr>
              <a:t>3_4</a:t>
            </a:r>
            <a:r>
              <a:rPr lang="zh-CN" altLang="en-US" dirty="0" smtClean="0">
                <a:sym typeface="+mn-ea"/>
              </a:rPr>
              <a:t>，</a:t>
            </a:r>
            <a:r>
              <a:rPr lang="en-US" altLang="zh-CN" dirty="0" smtClean="0">
                <a:sym typeface="+mn-ea"/>
              </a:rPr>
              <a:t>4_5</a:t>
            </a:r>
            <a:r>
              <a:rPr lang="zh-CN" altLang="en-US" dirty="0" smtClean="0">
                <a:sym typeface="+mn-ea"/>
              </a:rPr>
              <a:t>，如果得到所有</a:t>
            </a:r>
            <a:r>
              <a:rPr lang="en-US" altLang="zh-CN" dirty="0" smtClean="0">
                <a:sym typeface="+mn-ea"/>
              </a:rPr>
              <a:t>session</a:t>
            </a:r>
            <a:r>
              <a:rPr lang="zh-CN" altLang="en-US" dirty="0" smtClean="0">
                <a:sym typeface="+mn-ea"/>
              </a:rPr>
              <a:t>的切面切片</a:t>
            </a:r>
            <a:r>
              <a:rPr lang="en-US" altLang="zh-CN" dirty="0" smtClean="0">
                <a:sym typeface="+mn-ea"/>
              </a:rPr>
              <a:t>m_n</a:t>
            </a:r>
            <a:r>
              <a:rPr lang="zh-CN" altLang="en-US" dirty="0" smtClean="0">
                <a:sym typeface="+mn-ea"/>
              </a:rPr>
              <a:t>，就可以计算每一种页面切片的个数，即</a:t>
            </a:r>
            <a:r>
              <a:rPr lang="en-US" altLang="zh-CN" dirty="0" smtClean="0">
                <a:sym typeface="+mn-ea"/>
              </a:rPr>
              <a:t>count(m_n)</a:t>
            </a:r>
            <a:r>
              <a:rPr lang="zh-CN" altLang="en-US" dirty="0" smtClean="0">
                <a:sym typeface="+mn-ea"/>
              </a:rPr>
              <a:t>，就可以计算每一个页面单跳转化率。</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bldLst>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a:stretch>
            <a:fillRect/>
          </a:stretch>
        </p:blipFill>
        <p:spPr>
          <a:xfrm>
            <a:off x="208915" y="3531235"/>
            <a:ext cx="11591290" cy="2987040"/>
          </a:xfrm>
          <a:prstGeom prst="rect">
            <a:avLst/>
          </a:prstGeom>
        </p:spPr>
      </p:pic>
      <p:sp>
        <p:nvSpPr>
          <p:cNvPr id="3" name="文本框 2"/>
          <p:cNvSpPr txBox="1"/>
          <p:nvPr/>
        </p:nvSpPr>
        <p:spPr>
          <a:xfrm>
            <a:off x="674370" y="29210"/>
            <a:ext cx="11125835" cy="3415030"/>
          </a:xfrm>
          <a:prstGeom prst="rect">
            <a:avLst/>
          </a:prstGeom>
          <a:noFill/>
        </p:spPr>
        <p:txBody>
          <a:bodyPr wrap="square" rtlCol="0" anchor="t">
            <a:spAutoFit/>
          </a:bodyPr>
          <a:p>
            <a:pPr>
              <a:lnSpc>
                <a:spcPct val="200000"/>
              </a:lnSpc>
            </a:pPr>
            <a:r>
              <a:rPr lang="zh-CN" altLang="en-US">
                <a:solidFill>
                  <a:srgbClr val="FF0000"/>
                </a:solidFill>
              </a:rPr>
              <a:t>排序</a:t>
            </a:r>
            <a:r>
              <a:rPr lang="zh-CN" altLang="en-US"/>
              <a:t>：sortedUVAs </a:t>
            </a:r>
            <a:r>
              <a:rPr lang="en-US" altLang="zh-CN"/>
              <a:t>= userVisitActions.toList.sortWith(Time)</a:t>
            </a:r>
            <a:endParaRPr lang="en-US" altLang="zh-CN"/>
          </a:p>
          <a:p>
            <a:pPr>
              <a:lnSpc>
                <a:spcPct val="200000"/>
              </a:lnSpc>
            </a:pPr>
            <a:r>
              <a:rPr lang="zh-CN" altLang="en-US">
                <a:solidFill>
                  <a:srgbClr val="FF0000"/>
                </a:solidFill>
              </a:rPr>
              <a:t>提取</a:t>
            </a:r>
            <a:r>
              <a:rPr lang="zh-CN" altLang="en-US"/>
              <a:t>：</a:t>
            </a:r>
            <a:r>
              <a:rPr lang="en-US" altLang="zh-CN"/>
              <a:t>soredPages = sortedUVAs.map(item =&gt; if(item.page_id != null) item.page_id)</a:t>
            </a:r>
            <a:endParaRPr lang="en-US" altLang="zh-CN"/>
          </a:p>
          <a:p>
            <a:pPr>
              <a:lnSpc>
                <a:spcPct val="200000"/>
              </a:lnSpc>
            </a:pPr>
            <a:r>
              <a:rPr lang="zh-CN" altLang="en-US">
                <a:solidFill>
                  <a:srgbClr val="FF0000"/>
                </a:solidFill>
              </a:rPr>
              <a:t>转换</a:t>
            </a:r>
            <a:r>
              <a:rPr lang="zh-CN" altLang="en-US"/>
              <a:t>：</a:t>
            </a:r>
            <a:r>
              <a:rPr lang="en-US" altLang="zh-CN"/>
              <a:t>sessionPagePairs = soredPages.slice(0, soredPages.length-1).zip(soredPages.tail)</a:t>
            </a:r>
            <a:endParaRPr lang="en-US" altLang="zh-CN"/>
          </a:p>
          <a:p>
            <a:pPr>
              <a:lnSpc>
                <a:spcPct val="200000"/>
              </a:lnSpc>
            </a:pPr>
            <a:r>
              <a:rPr lang="en-US" altLang="zh-CN"/>
              <a:t>           .map(item =&gt; item._1 + "_" + item._2)</a:t>
            </a:r>
            <a:endParaRPr lang="en-US" altLang="zh-CN"/>
          </a:p>
          <a:p>
            <a:pPr>
              <a:lnSpc>
                <a:spcPct val="200000"/>
              </a:lnSpc>
            </a:pPr>
            <a:r>
              <a:rPr lang="zh-CN" altLang="en-US">
                <a:solidFill>
                  <a:srgbClr val="FF0000"/>
                </a:solidFill>
                <a:effectLst/>
              </a:rPr>
              <a:t>聚合</a:t>
            </a:r>
            <a:r>
              <a:rPr lang="zh-CN" altLang="en-US"/>
              <a:t>：</a:t>
            </a:r>
            <a:r>
              <a:rPr lang="en-US" altLang="zh-CN"/>
              <a:t>reduceByKey( _ + _ )</a:t>
            </a:r>
            <a:endParaRPr lang="en-US" altLang="zh-CN"/>
          </a:p>
          <a:p>
            <a:pPr>
              <a:lnSpc>
                <a:spcPct val="200000"/>
              </a:lnSpc>
            </a:pPr>
            <a:r>
              <a:rPr lang="zh-CN" altLang="en-US">
                <a:solidFill>
                  <a:srgbClr val="FF0000"/>
                </a:solidFill>
              </a:rPr>
              <a:t>过滤</a:t>
            </a:r>
            <a:r>
              <a:rPr lang="zh-CN" altLang="en-US"/>
              <a:t>：pageSplitRDD </a:t>
            </a:r>
            <a:r>
              <a:rPr lang="en-US" altLang="zh-CN"/>
              <a:t>= </a:t>
            </a:r>
            <a:r>
              <a:rPr lang="en-US" altLang="zh-CN"/>
              <a:t>sessionPagePairs.filter(targetPageFlowBroadcast.value.contains(_)).map((_,1))</a:t>
            </a:r>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p:cNvPicPr>
            <a:picLocks noChangeAspect="1"/>
          </p:cNvPicPr>
          <p:nvPr/>
        </p:nvPicPr>
        <p:blipFill>
          <a:blip r:embed="rId1"/>
          <a:stretch>
            <a:fillRect/>
          </a:stretch>
        </p:blipFill>
        <p:spPr>
          <a:xfrm>
            <a:off x="544830" y="1604645"/>
            <a:ext cx="11260455" cy="4831080"/>
          </a:xfrm>
          <a:prstGeom prst="rect">
            <a:avLst/>
          </a:prstGeom>
        </p:spPr>
      </p:pic>
      <p:sp>
        <p:nvSpPr>
          <p:cNvPr id="3" name="文本框 2"/>
          <p:cNvSpPr txBox="1"/>
          <p:nvPr/>
        </p:nvSpPr>
        <p:spPr>
          <a:xfrm>
            <a:off x="347122" y="206251"/>
            <a:ext cx="4248472" cy="461665"/>
          </a:xfrm>
          <a:prstGeom prst="rect">
            <a:avLst/>
          </a:prstGeom>
          <a:noFill/>
        </p:spPr>
        <p:txBody>
          <a:bodyPr wrap="square" rtlCol="0">
            <a:spAutoFit/>
          </a:bodyPr>
          <a:p>
            <a:r>
              <a:rPr lang="zh-CN" altLang="en-US" sz="2400" b="1" dirty="0" smtClean="0"/>
              <a:t>需求六：各区域</a:t>
            </a:r>
            <a:r>
              <a:rPr lang="en-US" altLang="zh-CN" sz="2400" b="1" dirty="0" smtClean="0"/>
              <a:t>Top3</a:t>
            </a:r>
            <a:r>
              <a:rPr lang="zh-CN" altLang="en-US" sz="2400" b="1" dirty="0" smtClean="0"/>
              <a:t>商品统计</a:t>
            </a:r>
            <a:endParaRPr lang="zh-CN" altLang="en-US" sz="2400" b="1" dirty="0"/>
          </a:p>
        </p:txBody>
      </p:sp>
      <p:sp>
        <p:nvSpPr>
          <p:cNvPr id="4" name="矩形 3"/>
          <p:cNvSpPr/>
          <p:nvPr/>
        </p:nvSpPr>
        <p:spPr>
          <a:xfrm>
            <a:off x="762000" y="774700"/>
            <a:ext cx="9456420" cy="829945"/>
          </a:xfrm>
          <a:prstGeom prst="rect">
            <a:avLst/>
          </a:prstGeom>
        </p:spPr>
        <p:txBody>
          <a:bodyPr wrap="square">
            <a:spAutoFit/>
          </a:bodyPr>
          <a:p>
            <a:pPr indent="266700" algn="just">
              <a:lnSpc>
                <a:spcPct val="150000"/>
              </a:lnSpc>
              <a:spcBef>
                <a:spcPts val="100"/>
              </a:spcBef>
              <a:spcAft>
                <a:spcPts val="100"/>
              </a:spcAft>
            </a:pPr>
            <a:r>
              <a:rPr lang="zh-CN" altLang="en-US" sz="1600" kern="100" spc="50" dirty="0" smtClean="0">
                <a:latin typeface="Times New Roman" panose="02020603050405020304" charset="0"/>
              </a:rPr>
              <a:t>统计各个区域中</a:t>
            </a:r>
            <a:r>
              <a:rPr lang="en-US" altLang="zh-CN" sz="1600" kern="100" spc="50" dirty="0" smtClean="0">
                <a:latin typeface="Times New Roman" panose="02020603050405020304" charset="0"/>
              </a:rPr>
              <a:t>Top3</a:t>
            </a:r>
            <a:r>
              <a:rPr lang="zh-CN" altLang="en-US" sz="1600" kern="100" spc="50" dirty="0" smtClean="0">
                <a:latin typeface="Times New Roman" panose="02020603050405020304" charset="0"/>
              </a:rPr>
              <a:t>的热门商品，热门商品的评判指标是</a:t>
            </a:r>
            <a:r>
              <a:rPr lang="zh-CN" altLang="en-US" sz="1600" kern="100" spc="50" dirty="0" smtClean="0">
                <a:solidFill>
                  <a:srgbClr val="FF0000"/>
                </a:solidFill>
                <a:latin typeface="Times New Roman" panose="02020603050405020304" charset="0"/>
              </a:rPr>
              <a:t>商品被点击的次数</a:t>
            </a:r>
            <a:r>
              <a:rPr lang="zh-CN" altLang="en-US" sz="1600" kern="100" spc="50" dirty="0" smtClean="0">
                <a:latin typeface="Times New Roman" panose="02020603050405020304" charset="0"/>
              </a:rPr>
              <a:t>，对于</a:t>
            </a:r>
            <a:r>
              <a:rPr lang="en-US" altLang="zh-CN" sz="1600" kern="100" spc="50" dirty="0" smtClean="0">
                <a:latin typeface="Times New Roman" panose="02020603050405020304" charset="0"/>
              </a:rPr>
              <a:t>user_visit_action</a:t>
            </a:r>
            <a:r>
              <a:rPr lang="zh-CN" altLang="en-US" sz="1600" kern="100" spc="50" dirty="0" smtClean="0">
                <a:latin typeface="Times New Roman" panose="02020603050405020304" charset="0"/>
              </a:rPr>
              <a:t>表，</a:t>
            </a:r>
            <a:r>
              <a:rPr lang="en-US" altLang="zh-CN" sz="1600" kern="100" spc="50" dirty="0" smtClean="0">
                <a:latin typeface="Times New Roman" panose="02020603050405020304" charset="0"/>
              </a:rPr>
              <a:t>click_product_id</a:t>
            </a:r>
            <a:r>
              <a:rPr lang="zh-CN" altLang="en-US" sz="1600" kern="100" spc="50" dirty="0" smtClean="0">
                <a:latin typeface="Times New Roman" panose="02020603050405020304" charset="0"/>
              </a:rPr>
              <a:t>表示被点击的商品。</a:t>
            </a:r>
            <a:endParaRPr lang="zh-CN" altLang="zh-CN" sz="1600" kern="100" spc="50" dirty="0">
              <a:latin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bldLst>
      <p:bldP spid="3" grpId="0"/>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a:stretch>
            <a:fillRect/>
          </a:stretch>
        </p:blipFill>
        <p:spPr>
          <a:xfrm>
            <a:off x="4099560" y="1682115"/>
            <a:ext cx="8092440" cy="5128260"/>
          </a:xfrm>
          <a:prstGeom prst="rect">
            <a:avLst/>
          </a:prstGeom>
        </p:spPr>
      </p:pic>
      <p:sp>
        <p:nvSpPr>
          <p:cNvPr id="3" name="文本框 2"/>
          <p:cNvSpPr txBox="1"/>
          <p:nvPr/>
        </p:nvSpPr>
        <p:spPr>
          <a:xfrm>
            <a:off x="322233" y="249431"/>
            <a:ext cx="4824536" cy="461665"/>
          </a:xfrm>
          <a:prstGeom prst="rect">
            <a:avLst/>
          </a:prstGeom>
          <a:noFill/>
        </p:spPr>
        <p:txBody>
          <a:bodyPr wrap="square" rtlCol="0">
            <a:spAutoFit/>
          </a:bodyPr>
          <a:p>
            <a:r>
              <a:rPr lang="zh-CN" altLang="en-US" sz="2400" b="1" dirty="0" smtClean="0"/>
              <a:t>需求七：广告点击黑名单实时统计</a:t>
            </a:r>
            <a:endParaRPr lang="zh-CN" altLang="en-US" sz="2400" b="1" dirty="0"/>
          </a:p>
        </p:txBody>
      </p:sp>
      <p:sp>
        <p:nvSpPr>
          <p:cNvPr id="4" name="矩形 3"/>
          <p:cNvSpPr/>
          <p:nvPr/>
        </p:nvSpPr>
        <p:spPr>
          <a:xfrm>
            <a:off x="321945" y="1026160"/>
            <a:ext cx="10853420" cy="829945"/>
          </a:xfrm>
          <a:prstGeom prst="rect">
            <a:avLst/>
          </a:prstGeom>
        </p:spPr>
        <p:txBody>
          <a:bodyPr wrap="square">
            <a:spAutoFit/>
          </a:bodyPr>
          <a:p>
            <a:pPr indent="266700" algn="just">
              <a:lnSpc>
                <a:spcPct val="150000"/>
              </a:lnSpc>
              <a:spcBef>
                <a:spcPts val="100"/>
              </a:spcBef>
              <a:spcAft>
                <a:spcPts val="100"/>
              </a:spcAft>
            </a:pPr>
            <a:r>
              <a:rPr lang="zh-CN" altLang="en-US" sz="1600" kern="100" spc="50" dirty="0" smtClean="0">
                <a:latin typeface="Times New Roman" panose="02020603050405020304" charset="0"/>
              </a:rPr>
              <a:t>从</a:t>
            </a:r>
            <a:r>
              <a:rPr lang="en-US" altLang="zh-CN" sz="1600" kern="100" spc="50" dirty="0" smtClean="0">
                <a:latin typeface="Times New Roman" panose="02020603050405020304" charset="0"/>
              </a:rPr>
              <a:t>Kafka</a:t>
            </a:r>
            <a:r>
              <a:rPr lang="zh-CN" altLang="en-US" sz="1600" kern="100" spc="50" dirty="0" smtClean="0">
                <a:latin typeface="Times New Roman" panose="02020603050405020304" charset="0"/>
              </a:rPr>
              <a:t>获取实时数据，对每个用户的点击次数进行累加并写入</a:t>
            </a:r>
            <a:r>
              <a:rPr lang="en-US" altLang="zh-CN" sz="1600" kern="100" spc="50" dirty="0" smtClean="0">
                <a:latin typeface="Times New Roman" panose="02020603050405020304" charset="0"/>
              </a:rPr>
              <a:t>MySQL</a:t>
            </a:r>
            <a:r>
              <a:rPr lang="zh-CN" altLang="en-US" sz="1600" kern="100" spc="50" dirty="0" smtClean="0">
                <a:latin typeface="Times New Roman" panose="02020603050405020304" charset="0"/>
              </a:rPr>
              <a:t>，当一天之内一个用户对一个广告的点击次数超过</a:t>
            </a:r>
            <a:r>
              <a:rPr lang="en-US" altLang="zh-CN" sz="1600" kern="100" spc="50" dirty="0" smtClean="0">
                <a:latin typeface="Times New Roman" panose="02020603050405020304" charset="0"/>
              </a:rPr>
              <a:t>100</a:t>
            </a:r>
            <a:r>
              <a:rPr lang="zh-CN" altLang="en-US" sz="1600" kern="100" spc="50" dirty="0" smtClean="0">
                <a:latin typeface="Times New Roman" panose="02020603050405020304" charset="0"/>
              </a:rPr>
              <a:t>次时，将用户加入黑名单中。</a:t>
            </a:r>
            <a:endParaRPr lang="zh-CN" altLang="zh-CN" sz="1600" kern="100" spc="50" dirty="0">
              <a:latin typeface="Times New Roman" panose="02020603050405020304" charset="0"/>
            </a:endParaRPr>
          </a:p>
        </p:txBody>
      </p:sp>
      <p:sp>
        <p:nvSpPr>
          <p:cNvPr id="6" name="文本框 5"/>
          <p:cNvSpPr txBox="1"/>
          <p:nvPr/>
        </p:nvSpPr>
        <p:spPr>
          <a:xfrm>
            <a:off x="0" y="3115310"/>
            <a:ext cx="5942965" cy="368300"/>
          </a:xfrm>
          <a:prstGeom prst="rect">
            <a:avLst/>
          </a:prstGeom>
          <a:noFill/>
        </p:spPr>
        <p:txBody>
          <a:bodyPr wrap="square" rtlCol="0" anchor="t">
            <a:spAutoFit/>
          </a:bodyPr>
          <a:p>
            <a:r>
              <a:rPr lang="zh-CN" altLang="en-US"/>
              <a:t>dailyUserAdClickDStream.reduceByKey(_ + _)</a:t>
            </a:r>
            <a:endParaRPr lang="zh-CN" altLang="en-US"/>
          </a:p>
        </p:txBody>
      </p:sp>
      <p:sp>
        <p:nvSpPr>
          <p:cNvPr id="7" name="文本框 6"/>
          <p:cNvSpPr txBox="1"/>
          <p:nvPr/>
        </p:nvSpPr>
        <p:spPr>
          <a:xfrm>
            <a:off x="100330" y="5361940"/>
            <a:ext cx="7499985" cy="645160"/>
          </a:xfrm>
          <a:prstGeom prst="rect">
            <a:avLst/>
          </a:prstGeom>
          <a:noFill/>
        </p:spPr>
        <p:txBody>
          <a:bodyPr wrap="square" rtlCol="0" anchor="t">
            <a:spAutoFit/>
          </a:bodyPr>
          <a:p>
            <a:r>
              <a:rPr lang="zh-CN" altLang="en-US"/>
              <a:t>clickCount = </a:t>
            </a:r>
            <a:endParaRPr lang="zh-CN" altLang="en-US"/>
          </a:p>
          <a:p>
            <a:r>
              <a:rPr lang="zh-CN" altLang="en-US"/>
              <a:t>AdUserClickCountDAO.findClickCountByMultiKey(date, userid, adid)</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bldLst>
      <p:bldP spid="3" grpId="0"/>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408851" y="301501"/>
            <a:ext cx="5832648" cy="461665"/>
          </a:xfrm>
          <a:prstGeom prst="rect">
            <a:avLst/>
          </a:prstGeom>
          <a:noFill/>
        </p:spPr>
        <p:txBody>
          <a:bodyPr wrap="square" rtlCol="0">
            <a:spAutoFit/>
          </a:bodyPr>
          <a:p>
            <a:r>
              <a:rPr lang="zh-CN" altLang="en-US" sz="2400" b="1" dirty="0" smtClean="0"/>
              <a:t>需求八：各省各城市广告点击量实时统计</a:t>
            </a:r>
            <a:endParaRPr lang="zh-CN" altLang="en-US" sz="2400" b="1" dirty="0"/>
          </a:p>
        </p:txBody>
      </p:sp>
      <p:sp>
        <p:nvSpPr>
          <p:cNvPr id="4" name="文本框 3"/>
          <p:cNvSpPr txBox="1"/>
          <p:nvPr/>
        </p:nvSpPr>
        <p:spPr>
          <a:xfrm>
            <a:off x="408940" y="1079500"/>
            <a:ext cx="8056880" cy="347345"/>
          </a:xfrm>
          <a:prstGeom prst="rect">
            <a:avLst/>
          </a:prstGeom>
          <a:noFill/>
        </p:spPr>
        <p:txBody>
          <a:bodyPr wrap="none" rtlCol="0" anchor="t">
            <a:spAutoFit/>
          </a:bodyPr>
          <a:p>
            <a:pPr indent="266700" algn="just">
              <a:lnSpc>
                <a:spcPts val="2000"/>
              </a:lnSpc>
              <a:spcBef>
                <a:spcPts val="100"/>
              </a:spcBef>
              <a:spcAft>
                <a:spcPts val="100"/>
              </a:spcAft>
            </a:pPr>
            <a:r>
              <a:rPr lang="zh-CN" altLang="en-US" kern="100" spc="50" dirty="0" smtClean="0">
                <a:latin typeface="Times New Roman" panose="02020603050405020304" charset="0"/>
                <a:sym typeface="+mn-ea"/>
              </a:rPr>
              <a:t>通过</a:t>
            </a:r>
            <a:r>
              <a:rPr lang="en-US" altLang="zh-CN" kern="100" spc="50" dirty="0" smtClean="0">
                <a:latin typeface="Times New Roman" panose="02020603050405020304" charset="0"/>
                <a:sym typeface="+mn-ea"/>
              </a:rPr>
              <a:t>SparkStreaming</a:t>
            </a:r>
            <a:r>
              <a:rPr lang="zh-CN" altLang="en-US" kern="100" spc="50" dirty="0" smtClean="0">
                <a:latin typeface="Times New Roman" panose="02020603050405020304" charset="0"/>
                <a:sym typeface="+mn-ea"/>
              </a:rPr>
              <a:t>的</a:t>
            </a:r>
            <a:r>
              <a:rPr lang="en-US" altLang="zh-CN" kern="100" spc="50" dirty="0" smtClean="0">
                <a:latin typeface="Times New Roman" panose="02020603050405020304" charset="0"/>
                <a:sym typeface="+mn-ea"/>
              </a:rPr>
              <a:t>updateStateByKey</a:t>
            </a:r>
            <a:r>
              <a:rPr lang="zh-CN" altLang="en-US" kern="100" spc="50" dirty="0" smtClean="0">
                <a:latin typeface="Times New Roman" panose="02020603050405020304" charset="0"/>
                <a:sym typeface="+mn-ea"/>
              </a:rPr>
              <a:t>算子累计计算各省的广告点击量。</a:t>
            </a:r>
            <a:endParaRPr lang="zh-CN" altLang="en-US"/>
          </a:p>
        </p:txBody>
      </p:sp>
      <p:sp>
        <p:nvSpPr>
          <p:cNvPr id="5" name="文本框 4"/>
          <p:cNvSpPr txBox="1"/>
          <p:nvPr/>
        </p:nvSpPr>
        <p:spPr>
          <a:xfrm>
            <a:off x="408940" y="1760855"/>
            <a:ext cx="6060440" cy="460375"/>
          </a:xfrm>
          <a:prstGeom prst="rect">
            <a:avLst/>
          </a:prstGeom>
          <a:noFill/>
        </p:spPr>
        <p:txBody>
          <a:bodyPr wrap="square" rtlCol="0">
            <a:spAutoFit/>
          </a:bodyPr>
          <a:p>
            <a:r>
              <a:rPr lang="zh-CN" altLang="en-US" sz="2400" b="1" dirty="0" smtClean="0"/>
              <a:t>需求九：每天每个省份</a:t>
            </a:r>
            <a:r>
              <a:rPr lang="en-US" altLang="zh-CN" sz="2400" b="1" dirty="0" smtClean="0"/>
              <a:t>Top3</a:t>
            </a:r>
            <a:r>
              <a:rPr lang="zh-CN" altLang="en-US" sz="2400" b="1" dirty="0" smtClean="0"/>
              <a:t>热门广告</a:t>
            </a:r>
            <a:endParaRPr lang="zh-CN" altLang="en-US" sz="2400" b="1" dirty="0"/>
          </a:p>
        </p:txBody>
      </p:sp>
      <p:sp>
        <p:nvSpPr>
          <p:cNvPr id="6" name="矩形 5"/>
          <p:cNvSpPr/>
          <p:nvPr/>
        </p:nvSpPr>
        <p:spPr>
          <a:xfrm>
            <a:off x="408940" y="2340610"/>
            <a:ext cx="11568430" cy="347345"/>
          </a:xfrm>
          <a:prstGeom prst="rect">
            <a:avLst/>
          </a:prstGeom>
        </p:spPr>
        <p:txBody>
          <a:bodyPr wrap="square">
            <a:spAutoFit/>
          </a:bodyPr>
          <a:p>
            <a:pPr indent="266700" algn="just">
              <a:lnSpc>
                <a:spcPts val="2000"/>
              </a:lnSpc>
              <a:spcBef>
                <a:spcPts val="100"/>
              </a:spcBef>
              <a:spcAft>
                <a:spcPts val="100"/>
              </a:spcAft>
            </a:pPr>
            <a:r>
              <a:rPr lang="zh-CN" altLang="en-US" sz="1600" kern="100" spc="50" dirty="0" smtClean="0">
                <a:latin typeface="Times New Roman" panose="02020603050405020304" charset="0"/>
              </a:rPr>
              <a:t>根据需求八中统计的各省各</a:t>
            </a:r>
            <a:r>
              <a:rPr lang="zh-CN" altLang="en-US" sz="1600" kern="100" spc="50" dirty="0" smtClean="0">
                <a:latin typeface="Times New Roman" panose="02020603050405020304" charset="0"/>
              </a:rPr>
              <a:t>城市</a:t>
            </a:r>
            <a:r>
              <a:rPr lang="zh-CN" altLang="en-US" sz="1600" kern="100" spc="50" dirty="0">
                <a:latin typeface="Times New Roman" panose="02020603050405020304" charset="0"/>
              </a:rPr>
              <a:t>累计</a:t>
            </a:r>
            <a:r>
              <a:rPr lang="zh-CN" altLang="en-US" sz="1600" kern="100" spc="50" dirty="0" smtClean="0">
                <a:latin typeface="Times New Roman" panose="02020603050405020304" charset="0"/>
              </a:rPr>
              <a:t>广告</a:t>
            </a:r>
            <a:r>
              <a:rPr lang="zh-CN" altLang="en-US" sz="1600" kern="100" spc="50" dirty="0" smtClean="0">
                <a:latin typeface="Times New Roman" panose="02020603050405020304" charset="0"/>
              </a:rPr>
              <a:t>点击量，创建</a:t>
            </a:r>
            <a:r>
              <a:rPr lang="en-US" altLang="zh-CN" sz="1600" kern="100" spc="50" dirty="0" smtClean="0">
                <a:latin typeface="Times New Roman" panose="02020603050405020304" charset="0"/>
              </a:rPr>
              <a:t>SparkSQL</a:t>
            </a:r>
            <a:r>
              <a:rPr lang="zh-CN" altLang="en-US" sz="1600" kern="100" spc="50" dirty="0" smtClean="0">
                <a:latin typeface="Times New Roman" panose="02020603050405020304" charset="0"/>
              </a:rPr>
              <a:t>临时表，通过</a:t>
            </a:r>
            <a:r>
              <a:rPr lang="en-US" altLang="zh-CN" sz="1600" kern="100" spc="50" dirty="0" smtClean="0">
                <a:latin typeface="Times New Roman" panose="02020603050405020304" charset="0"/>
              </a:rPr>
              <a:t>SQL</a:t>
            </a:r>
            <a:r>
              <a:rPr lang="zh-CN" altLang="en-US" sz="1600" kern="100" spc="50" dirty="0" smtClean="0">
                <a:latin typeface="Times New Roman" panose="02020603050405020304" charset="0"/>
              </a:rPr>
              <a:t>查询的形式获取各省的</a:t>
            </a:r>
            <a:r>
              <a:rPr lang="en-US" altLang="zh-CN" sz="1600" kern="100" spc="50" dirty="0" smtClean="0">
                <a:latin typeface="Times New Roman" panose="02020603050405020304" charset="0"/>
              </a:rPr>
              <a:t>Top3</a:t>
            </a:r>
            <a:r>
              <a:rPr lang="zh-CN" altLang="en-US" sz="1600" kern="100" spc="50" dirty="0" smtClean="0">
                <a:latin typeface="Times New Roman" panose="02020603050405020304" charset="0"/>
              </a:rPr>
              <a:t>热门广告。</a:t>
            </a:r>
            <a:endParaRPr lang="zh-CN" altLang="zh-CN" sz="1600" kern="100" spc="50" dirty="0">
              <a:latin typeface="Times New Roman" panose="02020603050405020304" charset="0"/>
            </a:endParaRPr>
          </a:p>
        </p:txBody>
      </p:sp>
      <p:sp>
        <p:nvSpPr>
          <p:cNvPr id="7" name="文本框 6"/>
          <p:cNvSpPr txBox="1"/>
          <p:nvPr/>
        </p:nvSpPr>
        <p:spPr>
          <a:xfrm>
            <a:off x="544195" y="3597275"/>
            <a:ext cx="9241155" cy="3138170"/>
          </a:xfrm>
          <a:prstGeom prst="rect">
            <a:avLst/>
          </a:prstGeom>
          <a:noFill/>
        </p:spPr>
        <p:txBody>
          <a:bodyPr wrap="square" rtlCol="0" anchor="t">
            <a:spAutoFit/>
          </a:bodyPr>
          <a:p>
            <a:r>
              <a:rPr lang="zh-CN" altLang="en-US" dirty="0" smtClean="0">
                <a:solidFill>
                  <a:srgbClr val="00B0F0"/>
                </a:solidFill>
                <a:sym typeface="+mn-ea"/>
              </a:rPr>
              <a:t>select</a:t>
            </a:r>
            <a:r>
              <a:rPr lang="zh-CN" altLang="en-US" dirty="0" smtClean="0">
                <a:sym typeface="+mn-ea"/>
              </a:rPr>
              <a:t> </a:t>
            </a:r>
            <a:r>
              <a:rPr lang="zh-CN" altLang="en-US" dirty="0">
                <a:sym typeface="+mn-ea"/>
              </a:rPr>
              <a:t>date</a:t>
            </a:r>
            <a:r>
              <a:rPr lang="zh-CN" altLang="en-US" dirty="0" smtClean="0">
                <a:sym typeface="+mn-ea"/>
              </a:rPr>
              <a:t>,</a:t>
            </a:r>
            <a:endParaRPr lang="en-US" altLang="zh-CN" dirty="0" smtClean="0"/>
          </a:p>
          <a:p>
            <a:r>
              <a:rPr lang="en-US" altLang="zh-CN" dirty="0" smtClean="0">
                <a:sym typeface="+mn-ea"/>
              </a:rPr>
              <a:t>           </a:t>
            </a:r>
            <a:r>
              <a:rPr lang="zh-CN" altLang="en-US" dirty="0" smtClean="0">
                <a:sym typeface="+mn-ea"/>
              </a:rPr>
              <a:t>province</a:t>
            </a:r>
            <a:r>
              <a:rPr lang="zh-CN" altLang="en-US" dirty="0">
                <a:sym typeface="+mn-ea"/>
              </a:rPr>
              <a:t>, </a:t>
            </a:r>
            <a:endParaRPr lang="en-US" altLang="zh-CN" dirty="0" smtClean="0"/>
          </a:p>
          <a:p>
            <a:r>
              <a:rPr lang="en-US" altLang="zh-CN" dirty="0">
                <a:sym typeface="+mn-ea"/>
              </a:rPr>
              <a:t> </a:t>
            </a:r>
            <a:r>
              <a:rPr lang="en-US" altLang="zh-CN" dirty="0" smtClean="0">
                <a:sym typeface="+mn-ea"/>
              </a:rPr>
              <a:t>          </a:t>
            </a:r>
            <a:r>
              <a:rPr lang="zh-CN" altLang="en-US" dirty="0" smtClean="0">
                <a:sym typeface="+mn-ea"/>
              </a:rPr>
              <a:t>adid</a:t>
            </a:r>
            <a:r>
              <a:rPr lang="zh-CN" altLang="en-US" dirty="0">
                <a:sym typeface="+mn-ea"/>
              </a:rPr>
              <a:t>, </a:t>
            </a:r>
            <a:endParaRPr lang="en-US" altLang="zh-CN" dirty="0" smtClean="0"/>
          </a:p>
          <a:p>
            <a:r>
              <a:rPr lang="en-US" altLang="zh-CN" dirty="0">
                <a:sym typeface="+mn-ea"/>
              </a:rPr>
              <a:t> </a:t>
            </a:r>
            <a:r>
              <a:rPr lang="en-US" altLang="zh-CN" dirty="0" smtClean="0">
                <a:sym typeface="+mn-ea"/>
              </a:rPr>
              <a:t>          </a:t>
            </a:r>
            <a:r>
              <a:rPr lang="zh-CN" altLang="en-US" dirty="0" smtClean="0">
                <a:sym typeface="+mn-ea"/>
              </a:rPr>
              <a:t>count </a:t>
            </a:r>
            <a:endParaRPr lang="zh-CN" altLang="en-US" dirty="0" smtClean="0">
              <a:sym typeface="+mn-ea"/>
            </a:endParaRPr>
          </a:p>
          <a:p>
            <a:r>
              <a:rPr lang="zh-CN" altLang="en-US" dirty="0">
                <a:solidFill>
                  <a:srgbClr val="00B0F0"/>
                </a:solidFill>
                <a:sym typeface="+mn-ea"/>
              </a:rPr>
              <a:t>from</a:t>
            </a:r>
            <a:r>
              <a:rPr lang="zh-CN" altLang="en-US" dirty="0">
                <a:sym typeface="+mn-ea"/>
              </a:rPr>
              <a:t> </a:t>
            </a:r>
            <a:r>
              <a:rPr lang="zh-CN" altLang="en-US" dirty="0" smtClean="0">
                <a:sym typeface="+mn-ea"/>
              </a:rPr>
              <a:t>( </a:t>
            </a:r>
            <a:endParaRPr lang="en-US" altLang="zh-CN" dirty="0" smtClean="0"/>
          </a:p>
          <a:p>
            <a:r>
              <a:rPr lang="en-US" altLang="zh-CN" dirty="0">
                <a:sym typeface="+mn-ea"/>
              </a:rPr>
              <a:t> </a:t>
            </a:r>
            <a:r>
              <a:rPr lang="en-US" altLang="zh-CN" dirty="0" smtClean="0">
                <a:sym typeface="+mn-ea"/>
              </a:rPr>
              <a:t>                    </a:t>
            </a:r>
            <a:r>
              <a:rPr lang="zh-CN" altLang="en-US" dirty="0" smtClean="0">
                <a:solidFill>
                  <a:srgbClr val="00B0F0"/>
                </a:solidFill>
                <a:sym typeface="+mn-ea"/>
              </a:rPr>
              <a:t>select</a:t>
            </a:r>
            <a:r>
              <a:rPr lang="zh-CN" altLang="en-US" dirty="0" smtClean="0">
                <a:sym typeface="+mn-ea"/>
              </a:rPr>
              <a:t> date, </a:t>
            </a:r>
            <a:endParaRPr lang="en-US" altLang="zh-CN" dirty="0" smtClean="0"/>
          </a:p>
          <a:p>
            <a:r>
              <a:rPr lang="en-US" altLang="zh-CN" dirty="0">
                <a:sym typeface="+mn-ea"/>
              </a:rPr>
              <a:t> </a:t>
            </a:r>
            <a:r>
              <a:rPr lang="en-US" altLang="zh-CN" dirty="0" smtClean="0">
                <a:sym typeface="+mn-ea"/>
              </a:rPr>
              <a:t>  	       </a:t>
            </a:r>
            <a:r>
              <a:rPr lang="zh-CN" altLang="en-US" dirty="0" smtClean="0">
                <a:sym typeface="+mn-ea"/>
              </a:rPr>
              <a:t>province, </a:t>
            </a:r>
            <a:endParaRPr lang="en-US" altLang="zh-CN" dirty="0" smtClean="0"/>
          </a:p>
          <a:p>
            <a:r>
              <a:rPr lang="en-US" altLang="zh-CN" dirty="0">
                <a:sym typeface="+mn-ea"/>
              </a:rPr>
              <a:t>	</a:t>
            </a:r>
            <a:r>
              <a:rPr lang="en-US" altLang="zh-CN" dirty="0" smtClean="0">
                <a:sym typeface="+mn-ea"/>
              </a:rPr>
              <a:t>       </a:t>
            </a:r>
            <a:r>
              <a:rPr lang="zh-CN" altLang="en-US" dirty="0" smtClean="0">
                <a:sym typeface="+mn-ea"/>
              </a:rPr>
              <a:t>adid,  count , </a:t>
            </a:r>
            <a:endParaRPr lang="en-US" altLang="zh-CN" dirty="0" smtClean="0"/>
          </a:p>
          <a:p>
            <a:r>
              <a:rPr lang="en-US" altLang="zh-CN" dirty="0">
                <a:sym typeface="+mn-ea"/>
              </a:rPr>
              <a:t> </a:t>
            </a:r>
            <a:r>
              <a:rPr lang="en-US" altLang="zh-CN" dirty="0" smtClean="0">
                <a:sym typeface="+mn-ea"/>
              </a:rPr>
              <a:t>                     </a:t>
            </a:r>
            <a:r>
              <a:rPr lang="zh-CN" altLang="en-US" dirty="0" smtClean="0">
                <a:sym typeface="+mn-ea"/>
              </a:rPr>
              <a:t>row_number() over(</a:t>
            </a:r>
            <a:r>
              <a:rPr lang="zh-CN" altLang="en-US" dirty="0" smtClean="0">
                <a:solidFill>
                  <a:srgbClr val="FF0000"/>
                </a:solidFill>
                <a:sym typeface="+mn-ea"/>
              </a:rPr>
              <a:t>partition by </a:t>
            </a:r>
            <a:r>
              <a:rPr lang="zh-CN" altLang="en-US" dirty="0" smtClean="0">
                <a:sym typeface="+mn-ea"/>
              </a:rPr>
              <a:t>province </a:t>
            </a:r>
            <a:r>
              <a:rPr lang="zh-CN" altLang="en-US" dirty="0" smtClean="0">
                <a:solidFill>
                  <a:srgbClr val="FF0000"/>
                </a:solidFill>
                <a:sym typeface="+mn-ea"/>
              </a:rPr>
              <a:t>order by </a:t>
            </a:r>
            <a:r>
              <a:rPr lang="zh-CN" altLang="en-US" dirty="0" smtClean="0">
                <a:sym typeface="+mn-ea"/>
              </a:rPr>
              <a:t>count desc) </a:t>
            </a:r>
            <a:r>
              <a:rPr lang="en-US" altLang="zh-CN" dirty="0" smtClean="0">
                <a:sym typeface="+mn-ea"/>
              </a:rPr>
              <a:t>as</a:t>
            </a:r>
            <a:r>
              <a:rPr lang="zh-CN" altLang="en-US" dirty="0" smtClean="0">
                <a:sym typeface="+mn-ea"/>
              </a:rPr>
              <a:t> rank </a:t>
            </a:r>
            <a:endParaRPr lang="en-US" altLang="zh-CN" dirty="0" smtClean="0"/>
          </a:p>
          <a:p>
            <a:r>
              <a:rPr lang="en-US" altLang="zh-CN" dirty="0" smtClean="0">
                <a:sym typeface="+mn-ea"/>
              </a:rPr>
              <a:t>	       </a:t>
            </a:r>
            <a:r>
              <a:rPr lang="zh-CN" altLang="en-US" dirty="0" smtClean="0">
                <a:solidFill>
                  <a:srgbClr val="00B0F0"/>
                </a:solidFill>
                <a:sym typeface="+mn-ea"/>
              </a:rPr>
              <a:t>from</a:t>
            </a:r>
            <a:r>
              <a:rPr lang="zh-CN" altLang="en-US" dirty="0" smtClean="0">
                <a:sym typeface="+mn-ea"/>
              </a:rPr>
              <a:t> </a:t>
            </a:r>
            <a:r>
              <a:rPr lang="zh-CN" altLang="en-US" dirty="0">
                <a:sym typeface="+mn-ea"/>
              </a:rPr>
              <a:t>tmp_province_click_count) </a:t>
            </a:r>
            <a:r>
              <a:rPr lang="en-US" altLang="zh-CN" dirty="0">
                <a:sym typeface="+mn-ea"/>
              </a:rPr>
              <a:t>as</a:t>
            </a:r>
            <a:r>
              <a:rPr lang="zh-CN" altLang="en-US" dirty="0">
                <a:sym typeface="+mn-ea"/>
              </a:rPr>
              <a:t> t </a:t>
            </a:r>
            <a:endParaRPr lang="en-US" altLang="zh-CN" dirty="0" smtClean="0"/>
          </a:p>
          <a:p>
            <a:r>
              <a:rPr lang="zh-CN" altLang="en-US" dirty="0" smtClean="0">
                <a:solidFill>
                  <a:srgbClr val="00B0F0"/>
                </a:solidFill>
                <a:sym typeface="+mn-ea"/>
              </a:rPr>
              <a:t>where</a:t>
            </a:r>
            <a:r>
              <a:rPr lang="zh-CN" altLang="en-US" dirty="0" smtClean="0">
                <a:sym typeface="+mn-ea"/>
              </a:rPr>
              <a:t> </a:t>
            </a:r>
            <a:r>
              <a:rPr lang="zh-CN" altLang="en-US" dirty="0">
                <a:sym typeface="+mn-ea"/>
              </a:rPr>
              <a:t>rank&lt;=3</a:t>
            </a:r>
            <a:endParaRPr lang="zh-CN" altLang="en-US"/>
          </a:p>
        </p:txBody>
      </p:sp>
      <p:graphicFrame>
        <p:nvGraphicFramePr>
          <p:cNvPr id="8" name="表格 7"/>
          <p:cNvGraphicFramePr>
            <a:graphicFrameLocks noGrp="1"/>
          </p:cNvGraphicFramePr>
          <p:nvPr>
            <p:custDataLst>
              <p:tags r:id="rId1"/>
            </p:custDataLst>
          </p:nvPr>
        </p:nvGraphicFramePr>
        <p:xfrm>
          <a:off x="5278755" y="3237230"/>
          <a:ext cx="5927725" cy="1784350"/>
        </p:xfrm>
        <a:graphic>
          <a:graphicData uri="http://schemas.openxmlformats.org/drawingml/2006/table">
            <a:tbl>
              <a:tblPr firstRow="1" firstCol="1" bandRow="1">
                <a:tableStyleId>{5DA37D80-6434-44D0-A028-1B22A696006F}</a:tableStyleId>
              </a:tblPr>
              <a:tblGrid>
                <a:gridCol w="919480"/>
                <a:gridCol w="1022350"/>
                <a:gridCol w="1328420"/>
                <a:gridCol w="1327785"/>
                <a:gridCol w="1329690"/>
              </a:tblGrid>
              <a:tr h="356870">
                <a:tc>
                  <a:txBody>
                    <a:bodyPr/>
                    <a:p>
                      <a:pPr algn="ctr">
                        <a:spcAft>
                          <a:spcPts val="0"/>
                        </a:spcAft>
                        <a:tabLst>
                          <a:tab pos="2204720" algn="l"/>
                        </a:tabLst>
                      </a:pPr>
                      <a:r>
                        <a:rPr lang="en-US" altLang="zh-CN" sz="1600" kern="100" dirty="0" smtClean="0">
                          <a:effectLst/>
                          <a:latin typeface="Times New Roman" panose="02020603050405020304" charset="0"/>
                          <a:ea typeface="宋体" panose="02010600030101010101" pitchFamily="2" charset="-122"/>
                        </a:rPr>
                        <a:t>date</a:t>
                      </a:r>
                      <a:endParaRPr lang="en-US" altLang="zh-CN" sz="1600" kern="100" dirty="0" smtClean="0">
                        <a:effectLst/>
                        <a:latin typeface="Times New Roman" panose="02020603050405020304" charset="0"/>
                        <a:ea typeface="宋体" panose="02010600030101010101" pitchFamily="2" charset="-122"/>
                      </a:endParaRPr>
                    </a:p>
                  </a:txBody>
                  <a:tcPr marL="68580" marR="68580" marT="0" marB="0"/>
                </a:tc>
                <a:tc>
                  <a:txBody>
                    <a:bodyPr/>
                    <a:p>
                      <a:pPr algn="ctr">
                        <a:spcAft>
                          <a:spcPts val="0"/>
                        </a:spcAft>
                        <a:tabLst>
                          <a:tab pos="2204720" algn="l"/>
                        </a:tabLst>
                      </a:pPr>
                      <a:r>
                        <a:rPr lang="en-US" altLang="zh-CN" sz="1600" b="1" kern="100" dirty="0" smtClean="0">
                          <a:effectLst/>
                          <a:latin typeface="Times New Roman" panose="02020603050405020304" charset="0"/>
                          <a:ea typeface="宋体" panose="02010600030101010101" pitchFamily="2" charset="-122"/>
                        </a:rPr>
                        <a:t>province</a:t>
                      </a:r>
                      <a:endParaRPr lang="en-US" altLang="zh-CN" sz="1600" b="1" kern="100" dirty="0" smtClean="0">
                        <a:effectLst/>
                        <a:latin typeface="Times New Roman" panose="02020603050405020304" charset="0"/>
                        <a:ea typeface="宋体" panose="02010600030101010101" pitchFamily="2" charset="-122"/>
                      </a:endParaRPr>
                    </a:p>
                  </a:txBody>
                  <a:tcPr marL="68580" marR="68580" marT="0" marB="0"/>
                </a:tc>
                <a:tc>
                  <a:txBody>
                    <a:bodyPr/>
                    <a:p>
                      <a:pPr algn="ctr">
                        <a:spcAft>
                          <a:spcPts val="0"/>
                        </a:spcAft>
                        <a:tabLst>
                          <a:tab pos="2204720" algn="l"/>
                        </a:tabLst>
                      </a:pPr>
                      <a:r>
                        <a:rPr lang="en-US" altLang="zh-CN" sz="1600" b="1" kern="100" dirty="0" smtClean="0">
                          <a:effectLst/>
                          <a:latin typeface="Times New Roman" panose="02020603050405020304" charset="0"/>
                          <a:ea typeface="宋体" panose="02010600030101010101" pitchFamily="2" charset="-122"/>
                        </a:rPr>
                        <a:t>city</a:t>
                      </a:r>
                      <a:endParaRPr lang="en-US" altLang="zh-CN" sz="1600" b="1" kern="100" dirty="0" smtClean="0">
                        <a:effectLst/>
                        <a:latin typeface="Times New Roman" panose="02020603050405020304" charset="0"/>
                        <a:ea typeface="宋体" panose="02010600030101010101" pitchFamily="2" charset="-122"/>
                      </a:endParaRPr>
                    </a:p>
                  </a:txBody>
                  <a:tcPr marL="68580" marR="68580" marT="0" marB="0"/>
                </a:tc>
                <a:tc>
                  <a:txBody>
                    <a:bodyPr/>
                    <a:p>
                      <a:pPr algn="ctr">
                        <a:spcAft>
                          <a:spcPts val="0"/>
                        </a:spcAft>
                        <a:tabLst>
                          <a:tab pos="2204720" algn="l"/>
                        </a:tabLst>
                      </a:pPr>
                      <a:r>
                        <a:rPr lang="en-US" altLang="zh-CN" sz="1600" b="1" kern="100" dirty="0" smtClean="0">
                          <a:effectLst/>
                          <a:latin typeface="Times New Roman" panose="02020603050405020304" charset="0"/>
                          <a:ea typeface="宋体" panose="02010600030101010101" pitchFamily="2" charset="-122"/>
                        </a:rPr>
                        <a:t>adid</a:t>
                      </a:r>
                      <a:endParaRPr lang="en-US" altLang="zh-CN" sz="1600" b="1" kern="100" dirty="0" smtClean="0">
                        <a:effectLst/>
                        <a:latin typeface="Times New Roman" panose="02020603050405020304" charset="0"/>
                        <a:ea typeface="宋体" panose="02010600030101010101" pitchFamily="2" charset="-122"/>
                      </a:endParaRPr>
                    </a:p>
                  </a:txBody>
                  <a:tcPr marL="68580" marR="68580" marT="0" marB="0"/>
                </a:tc>
                <a:tc>
                  <a:txBody>
                    <a:bodyPr/>
                    <a:p>
                      <a:pPr algn="ctr">
                        <a:spcAft>
                          <a:spcPts val="0"/>
                        </a:spcAft>
                        <a:tabLst>
                          <a:tab pos="2204720" algn="l"/>
                        </a:tabLst>
                      </a:pPr>
                      <a:r>
                        <a:rPr lang="en-US" altLang="zh-CN" sz="1600" b="1" kern="100" dirty="0" smtClean="0">
                          <a:effectLst/>
                          <a:latin typeface="Times New Roman" panose="02020603050405020304" charset="0"/>
                          <a:ea typeface="宋体" panose="02010600030101010101" pitchFamily="2" charset="-122"/>
                        </a:rPr>
                        <a:t>click_count</a:t>
                      </a:r>
                      <a:endParaRPr lang="en-US" altLang="zh-CN" sz="1600" b="1" kern="100" dirty="0" smtClean="0">
                        <a:effectLst/>
                        <a:latin typeface="Times New Roman" panose="02020603050405020304" charset="0"/>
                        <a:ea typeface="宋体" panose="02010600030101010101" pitchFamily="2" charset="-122"/>
                      </a:endParaRPr>
                    </a:p>
                  </a:txBody>
                  <a:tcPr marL="68580" marR="68580" marT="0" marB="0"/>
                </a:tc>
              </a:tr>
              <a:tr h="356870">
                <a:tc>
                  <a:txBody>
                    <a:bodyPr/>
                    <a:p>
                      <a:pPr algn="ctr">
                        <a:spcAft>
                          <a:spcPts val="0"/>
                        </a:spcAft>
                        <a:tabLst>
                          <a:tab pos="2204720" algn="l"/>
                        </a:tabLst>
                      </a:pPr>
                      <a:r>
                        <a:rPr lang="en-US" altLang="zh-CN" sz="1600" kern="100" dirty="0" smtClean="0">
                          <a:effectLst/>
                          <a:latin typeface="Times New Roman" panose="02020603050405020304" charset="0"/>
                          <a:ea typeface="+mn-ea"/>
                        </a:rPr>
                        <a:t>date</a:t>
                      </a:r>
                      <a:endParaRPr lang="en-US" altLang="zh-CN" sz="1600" kern="100" dirty="0" smtClean="0">
                        <a:effectLst/>
                        <a:latin typeface="Times New Roman" panose="02020603050405020304" charset="0"/>
                        <a:ea typeface="+mn-ea"/>
                      </a:endParaRPr>
                    </a:p>
                  </a:txBody>
                  <a:tcPr marL="68580" marR="68580" marT="0" marB="0"/>
                </a:tc>
                <a:tc>
                  <a:txBody>
                    <a:bodyPr/>
                    <a:p>
                      <a:pPr algn="ctr">
                        <a:spcAft>
                          <a:spcPts val="0"/>
                        </a:spcAft>
                        <a:tabLst>
                          <a:tab pos="2204720" algn="l"/>
                        </a:tabLst>
                      </a:pPr>
                      <a:r>
                        <a:rPr lang="en-US" altLang="zh-CN" sz="1600" b="1" kern="100" dirty="0" smtClean="0">
                          <a:effectLst/>
                          <a:latin typeface="Times New Roman" panose="02020603050405020304" charset="0"/>
                          <a:ea typeface="+mn-ea"/>
                        </a:rPr>
                        <a:t>province</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city</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adid</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click_count</a:t>
                      </a:r>
                      <a:endParaRPr lang="en-US" altLang="zh-CN" sz="1600" b="1" kern="100" dirty="0" smtClean="0">
                        <a:effectLst/>
                        <a:latin typeface="Times New Roman" panose="02020603050405020304" charset="0"/>
                        <a:ea typeface="+mn-ea"/>
                      </a:endParaRPr>
                    </a:p>
                  </a:txBody>
                  <a:tcPr marL="68580" marR="68580" marT="0" marB="0"/>
                </a:tc>
              </a:tr>
              <a:tr h="356870">
                <a:tc>
                  <a:txBody>
                    <a:bodyPr/>
                    <a:p>
                      <a:pPr algn="ctr">
                        <a:spcAft>
                          <a:spcPts val="0"/>
                        </a:spcAft>
                        <a:tabLst>
                          <a:tab pos="2204720" algn="l"/>
                        </a:tabLst>
                      </a:pPr>
                      <a:r>
                        <a:rPr lang="en-US" altLang="zh-CN" sz="1600" kern="100" dirty="0" smtClean="0">
                          <a:effectLst/>
                          <a:latin typeface="Times New Roman" panose="02020603050405020304" charset="0"/>
                          <a:ea typeface="+mn-ea"/>
                        </a:rPr>
                        <a:t>date</a:t>
                      </a:r>
                      <a:endParaRPr lang="en-US" altLang="zh-CN" sz="1600" kern="100" dirty="0" smtClean="0">
                        <a:effectLst/>
                        <a:latin typeface="Times New Roman" panose="02020603050405020304" charset="0"/>
                        <a:ea typeface="+mn-ea"/>
                      </a:endParaRPr>
                    </a:p>
                  </a:txBody>
                  <a:tcPr marL="68580" marR="68580" marT="0" marB="0"/>
                </a:tc>
                <a:tc>
                  <a:txBody>
                    <a:bodyPr/>
                    <a:p>
                      <a:pPr algn="ctr">
                        <a:spcAft>
                          <a:spcPts val="0"/>
                        </a:spcAft>
                        <a:tabLst>
                          <a:tab pos="2204720" algn="l"/>
                        </a:tabLst>
                      </a:pPr>
                      <a:r>
                        <a:rPr lang="en-US" altLang="zh-CN" sz="1600" b="1" kern="100" dirty="0" smtClean="0">
                          <a:effectLst/>
                          <a:latin typeface="Times New Roman" panose="02020603050405020304" charset="0"/>
                          <a:ea typeface="+mn-ea"/>
                        </a:rPr>
                        <a:t>province</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city</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adid</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click_count</a:t>
                      </a:r>
                      <a:endParaRPr lang="en-US" altLang="zh-CN" sz="1600" b="1" kern="100" dirty="0" smtClean="0">
                        <a:effectLst/>
                        <a:latin typeface="Times New Roman" panose="02020603050405020304" charset="0"/>
                        <a:ea typeface="+mn-ea"/>
                      </a:endParaRPr>
                    </a:p>
                  </a:txBody>
                  <a:tcPr marL="68580" marR="68580" marT="0" marB="0"/>
                </a:tc>
              </a:tr>
              <a:tr h="356870">
                <a:tc>
                  <a:txBody>
                    <a:bodyPr/>
                    <a:p>
                      <a:pPr algn="ctr">
                        <a:spcAft>
                          <a:spcPts val="0"/>
                        </a:spcAft>
                        <a:tabLst>
                          <a:tab pos="2204720" algn="l"/>
                        </a:tabLst>
                      </a:pPr>
                      <a:r>
                        <a:rPr lang="en-US" altLang="zh-CN" sz="1600" kern="100" dirty="0" smtClean="0">
                          <a:effectLst/>
                          <a:latin typeface="Times New Roman" panose="02020603050405020304" charset="0"/>
                          <a:ea typeface="+mn-ea"/>
                        </a:rPr>
                        <a:t>date</a:t>
                      </a:r>
                      <a:endParaRPr lang="en-US" altLang="zh-CN" sz="1600" kern="100" dirty="0" smtClean="0">
                        <a:effectLst/>
                        <a:latin typeface="Times New Roman" panose="02020603050405020304" charset="0"/>
                        <a:ea typeface="+mn-ea"/>
                      </a:endParaRPr>
                    </a:p>
                  </a:txBody>
                  <a:tcPr marL="68580" marR="68580" marT="0" marB="0"/>
                </a:tc>
                <a:tc>
                  <a:txBody>
                    <a:bodyPr/>
                    <a:p>
                      <a:pPr algn="ctr">
                        <a:spcAft>
                          <a:spcPts val="0"/>
                        </a:spcAft>
                        <a:tabLst>
                          <a:tab pos="2204720" algn="l"/>
                        </a:tabLst>
                      </a:pPr>
                      <a:r>
                        <a:rPr lang="en-US" altLang="zh-CN" sz="1600" b="1" kern="100" dirty="0" smtClean="0">
                          <a:effectLst/>
                          <a:latin typeface="Times New Roman" panose="02020603050405020304" charset="0"/>
                          <a:ea typeface="+mn-ea"/>
                        </a:rPr>
                        <a:t>province</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city</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adid</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click_count</a:t>
                      </a:r>
                      <a:endParaRPr lang="en-US" altLang="zh-CN" sz="1600" b="1" kern="100" dirty="0" smtClean="0">
                        <a:effectLst/>
                        <a:latin typeface="Times New Roman" panose="02020603050405020304" charset="0"/>
                        <a:ea typeface="+mn-ea"/>
                      </a:endParaRPr>
                    </a:p>
                  </a:txBody>
                  <a:tcPr marL="68580" marR="68580" marT="0" marB="0"/>
                </a:tc>
              </a:tr>
              <a:tr h="356870">
                <a:tc>
                  <a:txBody>
                    <a:bodyPr/>
                    <a:p>
                      <a:pPr algn="ctr">
                        <a:spcAft>
                          <a:spcPts val="0"/>
                        </a:spcAft>
                        <a:tabLst>
                          <a:tab pos="2204720" algn="l"/>
                        </a:tabLst>
                      </a:pPr>
                      <a:r>
                        <a:rPr lang="en-US" altLang="zh-CN" sz="1600" kern="100" dirty="0" smtClean="0">
                          <a:effectLst/>
                          <a:latin typeface="Times New Roman" panose="02020603050405020304" charset="0"/>
                          <a:ea typeface="+mn-ea"/>
                        </a:rPr>
                        <a:t>date</a:t>
                      </a:r>
                      <a:endParaRPr lang="en-US" altLang="zh-CN" sz="1600" kern="100" dirty="0" smtClean="0">
                        <a:effectLst/>
                        <a:latin typeface="Times New Roman" panose="02020603050405020304" charset="0"/>
                        <a:ea typeface="+mn-ea"/>
                      </a:endParaRPr>
                    </a:p>
                  </a:txBody>
                  <a:tcPr marL="68580" marR="68580" marT="0" marB="0"/>
                </a:tc>
                <a:tc>
                  <a:txBody>
                    <a:bodyPr/>
                    <a:p>
                      <a:pPr algn="ctr">
                        <a:spcAft>
                          <a:spcPts val="0"/>
                        </a:spcAft>
                        <a:tabLst>
                          <a:tab pos="2204720" algn="l"/>
                        </a:tabLst>
                      </a:pPr>
                      <a:r>
                        <a:rPr lang="en-US" altLang="zh-CN" sz="1600" b="1" kern="100" dirty="0" smtClean="0">
                          <a:effectLst/>
                          <a:latin typeface="Times New Roman" panose="02020603050405020304" charset="0"/>
                          <a:ea typeface="+mn-ea"/>
                        </a:rPr>
                        <a:t>province</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city</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adid</a:t>
                      </a:r>
                      <a:endParaRPr lang="en-US" altLang="zh-CN" sz="1600" b="1" kern="100" dirty="0" smtClean="0">
                        <a:effectLst/>
                        <a:latin typeface="Times New Roman" panose="02020603050405020304" charset="0"/>
                        <a:ea typeface="+mn-ea"/>
                      </a:endParaRPr>
                    </a:p>
                  </a:txBody>
                  <a:tcPr marL="68580" marR="68580" marT="0" marB="0"/>
                </a:tc>
                <a:tc>
                  <a:txBody>
                    <a:bodyPr/>
                    <a:p>
                      <a:pPr marL="0" marR="0" indent="0" algn="ctr" defTabSz="914400" rtl="0" eaLnBrk="1" fontAlgn="auto" latinLnBrk="0" hangingPunct="1">
                        <a:lnSpc>
                          <a:spcPct val="100000"/>
                        </a:lnSpc>
                        <a:spcBef>
                          <a:spcPts val="0"/>
                        </a:spcBef>
                        <a:spcAft>
                          <a:spcPts val="0"/>
                        </a:spcAft>
                        <a:buClrTx/>
                        <a:buSzTx/>
                        <a:buFontTx/>
                        <a:buNone/>
                        <a:tabLst>
                          <a:tab pos="2204720" algn="l"/>
                        </a:tabLst>
                        <a:defRPr/>
                      </a:pPr>
                      <a:r>
                        <a:rPr lang="en-US" altLang="zh-CN" sz="1600" b="1" kern="100" dirty="0" smtClean="0">
                          <a:effectLst/>
                          <a:latin typeface="Times New Roman" panose="02020603050405020304" charset="0"/>
                          <a:ea typeface="+mn-ea"/>
                        </a:rPr>
                        <a:t>click_count</a:t>
                      </a:r>
                      <a:endParaRPr lang="en-US" altLang="zh-CN" sz="1600" b="1" kern="100" dirty="0" smtClean="0">
                        <a:effectLst/>
                        <a:latin typeface="Times New Roman" panose="02020603050405020304" charset="0"/>
                        <a:ea typeface="+mn-ea"/>
                      </a:endParaRPr>
                    </a:p>
                  </a:txBody>
                  <a:tcPr marL="68580" marR="68580" marT="0" marB="0"/>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bldLst>
      <p:bldP spid="3" grpId="0"/>
      <p:bldP spid="5" grpId="0"/>
      <p:bldP spid="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147482621" name="图片 1"/>
          <p:cNvPicPr>
            <a:picLocks noChangeAspect="1"/>
          </p:cNvPicPr>
          <p:nvPr/>
        </p:nvPicPr>
        <p:blipFill>
          <a:blip r:embed="rId1"/>
          <a:stretch>
            <a:fillRect/>
          </a:stretch>
        </p:blipFill>
        <p:spPr>
          <a:xfrm>
            <a:off x="1626870" y="468630"/>
            <a:ext cx="9233535" cy="6325235"/>
          </a:xfrm>
          <a:prstGeom prst="rect">
            <a:avLst/>
          </a:prstGeom>
          <a:noFill/>
          <a:ln w="9525">
            <a:noFill/>
          </a:ln>
        </p:spPr>
      </p:pic>
      <p:sp>
        <p:nvSpPr>
          <p:cNvPr id="5" name="TextBox 25"/>
          <p:cNvSpPr txBox="1">
            <a:spLocks noChangeArrowheads="1"/>
          </p:cNvSpPr>
          <p:nvPr/>
        </p:nvSpPr>
        <p:spPr bwMode="auto">
          <a:xfrm>
            <a:off x="449918" y="278613"/>
            <a:ext cx="410019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基于</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Spark</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的</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电商推荐系统：</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1603796" y="3493151"/>
            <a:ext cx="7545968" cy="977265"/>
          </a:xfrm>
          <a:prstGeom prst="rect">
            <a:avLst/>
          </a:prstGeom>
          <a:noFill/>
        </p:spPr>
        <p:txBody>
          <a:bodyPr wrap="square" rtlCol="0">
            <a:spAutoFit/>
          </a:bodyPr>
          <a:lstStyle/>
          <a:p>
            <a:pPr>
              <a:lnSpc>
                <a:spcPct val="80000"/>
              </a:lnSpc>
            </a:pPr>
            <a:r>
              <a:rPr lang="en-US" altLang="zh-CN" sz="7200" b="1" dirty="0">
                <a:solidFill>
                  <a:schemeClr val="bg1">
                    <a:lumMod val="95000"/>
                    <a:alpha val="75000"/>
                  </a:schemeClr>
                </a:solidFill>
                <a:latin typeface="+mj-ea"/>
                <a:ea typeface="+mj-ea"/>
              </a:rPr>
              <a:t> WORK REPORT</a:t>
            </a:r>
            <a:endParaRPr lang="en-US" altLang="zh-CN" sz="7200" b="1" dirty="0">
              <a:solidFill>
                <a:schemeClr val="bg1">
                  <a:lumMod val="95000"/>
                  <a:alpha val="75000"/>
                </a:schemeClr>
              </a:solidFill>
              <a:latin typeface="+mj-ea"/>
              <a:ea typeface="+mj-ea"/>
            </a:endParaRPr>
          </a:p>
        </p:txBody>
      </p:sp>
      <p:pic>
        <p:nvPicPr>
          <p:cNvPr id="11" name="图片 10"/>
          <p:cNvPicPr>
            <a:picLocks noChangeAspect="1"/>
          </p:cNvPicPr>
          <p:nvPr/>
        </p:nvPicPr>
        <p:blipFill rotWithShape="1">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l="19606" t="40144" r="25410" b="48785"/>
          <a:stretch>
            <a:fillRect/>
          </a:stretch>
        </p:blipFill>
        <p:spPr>
          <a:xfrm>
            <a:off x="0" y="4395020"/>
            <a:ext cx="12231327" cy="2462980"/>
          </a:xfrm>
          <a:prstGeom prst="rect">
            <a:avLst/>
          </a:prstGeom>
        </p:spPr>
      </p:pic>
      <p:sp>
        <p:nvSpPr>
          <p:cNvPr id="12" name="矩形 11"/>
          <p:cNvSpPr/>
          <p:nvPr/>
        </p:nvSpPr>
        <p:spPr>
          <a:xfrm>
            <a:off x="0" y="3982065"/>
            <a:ext cx="12192000" cy="2875935"/>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任意多边形: 形状 15"/>
          <p:cNvSpPr/>
          <p:nvPr/>
        </p:nvSpPr>
        <p:spPr>
          <a:xfrm rot="10800000">
            <a:off x="0" y="0"/>
            <a:ext cx="5522830" cy="2488924"/>
          </a:xfrm>
          <a:custGeom>
            <a:avLst/>
            <a:gdLst>
              <a:gd name="connsiteX0" fmla="*/ 4629710 w 4629710"/>
              <a:gd name="connsiteY0" fmla="*/ 2062620 h 2086429"/>
              <a:gd name="connsiteX1" fmla="*/ 4629710 w 4629710"/>
              <a:gd name="connsiteY1" fmla="*/ 2086429 h 2086429"/>
              <a:gd name="connsiteX2" fmla="*/ 4606079 w 4629710"/>
              <a:gd name="connsiteY2" fmla="*/ 2086429 h 2086429"/>
              <a:gd name="connsiteX3" fmla="*/ 1769949 w 4629710"/>
              <a:gd name="connsiteY3" fmla="*/ 1893739 h 2086429"/>
              <a:gd name="connsiteX4" fmla="*/ 1847524 w 4629710"/>
              <a:gd name="connsiteY4" fmla="*/ 1926988 h 2086429"/>
              <a:gd name="connsiteX5" fmla="*/ 1847524 w 4629710"/>
              <a:gd name="connsiteY5" fmla="*/ 2082151 h 2086429"/>
              <a:gd name="connsiteX6" fmla="*/ 1845924 w 4629710"/>
              <a:gd name="connsiteY6" fmla="*/ 2083764 h 2086429"/>
              <a:gd name="connsiteX7" fmla="*/ 1843281 w 4629710"/>
              <a:gd name="connsiteY7" fmla="*/ 2086429 h 2086429"/>
              <a:gd name="connsiteX8" fmla="*/ 1534067 w 4629710"/>
              <a:gd name="connsiteY8" fmla="*/ 2086429 h 2086429"/>
              <a:gd name="connsiteX9" fmla="*/ 1692374 w 4629710"/>
              <a:gd name="connsiteY9" fmla="*/ 1926988 h 2086429"/>
              <a:gd name="connsiteX10" fmla="*/ 1769949 w 4629710"/>
              <a:gd name="connsiteY10" fmla="*/ 1893739 h 2086429"/>
              <a:gd name="connsiteX11" fmla="*/ 2462350 w 4629710"/>
              <a:gd name="connsiteY11" fmla="*/ 1712302 h 2086429"/>
              <a:gd name="connsiteX12" fmla="*/ 2539931 w 4629710"/>
              <a:gd name="connsiteY12" fmla="*/ 1744168 h 2086429"/>
              <a:gd name="connsiteX13" fmla="*/ 2539931 w 4629710"/>
              <a:gd name="connsiteY13" fmla="*/ 1901188 h 2086429"/>
              <a:gd name="connsiteX14" fmla="*/ 2369776 w 4629710"/>
              <a:gd name="connsiteY14" fmla="*/ 2072642 h 2086429"/>
              <a:gd name="connsiteX15" fmla="*/ 2356093 w 4629710"/>
              <a:gd name="connsiteY15" fmla="*/ 2086429 h 2086429"/>
              <a:gd name="connsiteX16" fmla="*/ 2045101 w 4629710"/>
              <a:gd name="connsiteY16" fmla="*/ 2086429 h 2086429"/>
              <a:gd name="connsiteX17" fmla="*/ 2115833 w 4629710"/>
              <a:gd name="connsiteY17" fmla="*/ 2015158 h 2086429"/>
              <a:gd name="connsiteX18" fmla="*/ 2384770 w 4629710"/>
              <a:gd name="connsiteY18" fmla="*/ 1744168 h 2086429"/>
              <a:gd name="connsiteX19" fmla="*/ 2462350 w 4629710"/>
              <a:gd name="connsiteY19" fmla="*/ 1712302 h 2086429"/>
              <a:gd name="connsiteX20" fmla="*/ 4629710 w 4629710"/>
              <a:gd name="connsiteY20" fmla="*/ 1546814 h 2086429"/>
              <a:gd name="connsiteX21" fmla="*/ 4629710 w 4629710"/>
              <a:gd name="connsiteY21" fmla="*/ 1858916 h 2086429"/>
              <a:gd name="connsiteX22" fmla="*/ 4619307 w 4629710"/>
              <a:gd name="connsiteY22" fmla="*/ 1869385 h 2086429"/>
              <a:gd name="connsiteX23" fmla="*/ 4413580 w 4629710"/>
              <a:gd name="connsiteY23" fmla="*/ 2076441 h 2086429"/>
              <a:gd name="connsiteX24" fmla="*/ 4403656 w 4629710"/>
              <a:gd name="connsiteY24" fmla="*/ 2086429 h 2086429"/>
              <a:gd name="connsiteX25" fmla="*/ 4093847 w 4629710"/>
              <a:gd name="connsiteY25" fmla="*/ 2086429 h 2086429"/>
              <a:gd name="connsiteX26" fmla="*/ 4162148 w 4629710"/>
              <a:gd name="connsiteY26" fmla="*/ 2017650 h 2086429"/>
              <a:gd name="connsiteX27" fmla="*/ 4608252 w 4629710"/>
              <a:gd name="connsiteY27" fmla="*/ 1568422 h 2086429"/>
              <a:gd name="connsiteX28" fmla="*/ 2238267 w 4629710"/>
              <a:gd name="connsiteY28" fmla="*/ 1422274 h 2086429"/>
              <a:gd name="connsiteX29" fmla="*/ 2315838 w 4629710"/>
              <a:gd name="connsiteY29" fmla="*/ 1455593 h 2086429"/>
              <a:gd name="connsiteX30" fmla="*/ 2315838 w 4629710"/>
              <a:gd name="connsiteY30" fmla="*/ 1611082 h 2086429"/>
              <a:gd name="connsiteX31" fmla="*/ 2083124 w 4629710"/>
              <a:gd name="connsiteY31" fmla="*/ 1848018 h 2086429"/>
              <a:gd name="connsiteX32" fmla="*/ 1927981 w 4629710"/>
              <a:gd name="connsiteY32" fmla="*/ 1848018 h 2086429"/>
              <a:gd name="connsiteX33" fmla="*/ 1927981 w 4629710"/>
              <a:gd name="connsiteY33" fmla="*/ 1690678 h 2086429"/>
              <a:gd name="connsiteX34" fmla="*/ 2160695 w 4629710"/>
              <a:gd name="connsiteY34" fmla="*/ 1455593 h 2086429"/>
              <a:gd name="connsiteX35" fmla="*/ 2238267 w 4629710"/>
              <a:gd name="connsiteY35" fmla="*/ 1422274 h 2086429"/>
              <a:gd name="connsiteX36" fmla="*/ 828764 w 4629710"/>
              <a:gd name="connsiteY36" fmla="*/ 1296841 h 2086429"/>
              <a:gd name="connsiteX37" fmla="*/ 906376 w 4629710"/>
              <a:gd name="connsiteY37" fmla="*/ 1330096 h 2086429"/>
              <a:gd name="connsiteX38" fmla="*/ 906376 w 4629710"/>
              <a:gd name="connsiteY38" fmla="*/ 1485289 h 2086429"/>
              <a:gd name="connsiteX39" fmla="*/ 442282 w 4629710"/>
              <a:gd name="connsiteY39" fmla="*/ 1952837 h 2086429"/>
              <a:gd name="connsiteX40" fmla="*/ 309677 w 4629710"/>
              <a:gd name="connsiteY40" fmla="*/ 2086429 h 2086429"/>
              <a:gd name="connsiteX41" fmla="*/ 0 w 4629710"/>
              <a:gd name="connsiteY41" fmla="*/ 2086429 h 2086429"/>
              <a:gd name="connsiteX42" fmla="*/ 86087 w 4629710"/>
              <a:gd name="connsiteY42" fmla="*/ 1999748 h 2086429"/>
              <a:gd name="connsiteX43" fmla="*/ 751152 w 4629710"/>
              <a:gd name="connsiteY43" fmla="*/ 1330096 h 2086429"/>
              <a:gd name="connsiteX44" fmla="*/ 828764 w 4629710"/>
              <a:gd name="connsiteY44" fmla="*/ 1296841 h 2086429"/>
              <a:gd name="connsiteX45" fmla="*/ 2890951 w 4629710"/>
              <a:gd name="connsiteY45" fmla="*/ 1280952 h 2086429"/>
              <a:gd name="connsiteX46" fmla="*/ 2968547 w 4629710"/>
              <a:gd name="connsiteY46" fmla="*/ 1314167 h 2086429"/>
              <a:gd name="connsiteX47" fmla="*/ 2968547 w 4629710"/>
              <a:gd name="connsiteY47" fmla="*/ 1471018 h 2086429"/>
              <a:gd name="connsiteX48" fmla="*/ 2781947 w 4629710"/>
              <a:gd name="connsiteY48" fmla="*/ 1657393 h 2086429"/>
              <a:gd name="connsiteX49" fmla="*/ 2626756 w 4629710"/>
              <a:gd name="connsiteY49" fmla="*/ 1657393 h 2086429"/>
              <a:gd name="connsiteX50" fmla="*/ 2626756 w 4629710"/>
              <a:gd name="connsiteY50" fmla="*/ 1500543 h 2086429"/>
              <a:gd name="connsiteX51" fmla="*/ 2813355 w 4629710"/>
              <a:gd name="connsiteY51" fmla="*/ 1314167 h 2086429"/>
              <a:gd name="connsiteX52" fmla="*/ 2890951 w 4629710"/>
              <a:gd name="connsiteY52" fmla="*/ 1280952 h 2086429"/>
              <a:gd name="connsiteX53" fmla="*/ 2489546 w 4629710"/>
              <a:gd name="connsiteY53" fmla="*/ 1169336 h 2086429"/>
              <a:gd name="connsiteX54" fmla="*/ 2568346 w 4629710"/>
              <a:gd name="connsiteY54" fmla="*/ 1201077 h 2086429"/>
              <a:gd name="connsiteX55" fmla="*/ 2568346 w 4629710"/>
              <a:gd name="connsiteY55" fmla="*/ 1357482 h 2086429"/>
              <a:gd name="connsiteX56" fmla="*/ 2410746 w 4629710"/>
              <a:gd name="connsiteY56" fmla="*/ 1357482 h 2086429"/>
              <a:gd name="connsiteX57" fmla="*/ 2410746 w 4629710"/>
              <a:gd name="connsiteY57" fmla="*/ 1201077 h 2086429"/>
              <a:gd name="connsiteX58" fmla="*/ 2489546 w 4629710"/>
              <a:gd name="connsiteY58" fmla="*/ 1169336 h 2086429"/>
              <a:gd name="connsiteX59" fmla="*/ 4629710 w 4629710"/>
              <a:gd name="connsiteY59" fmla="*/ 1030758 h 2086429"/>
              <a:gd name="connsiteX60" fmla="*/ 4629710 w 4629710"/>
              <a:gd name="connsiteY60" fmla="*/ 1344123 h 2086429"/>
              <a:gd name="connsiteX61" fmla="*/ 4521168 w 4629710"/>
              <a:gd name="connsiteY61" fmla="*/ 1453492 h 2086429"/>
              <a:gd name="connsiteX62" fmla="*/ 4045104 w 4629710"/>
              <a:gd name="connsiteY62" fmla="*/ 1933189 h 2086429"/>
              <a:gd name="connsiteX63" fmla="*/ 3893025 w 4629710"/>
              <a:gd name="connsiteY63" fmla="*/ 2086429 h 2086429"/>
              <a:gd name="connsiteX64" fmla="*/ 3582033 w 4629710"/>
              <a:gd name="connsiteY64" fmla="*/ 2086429 h 2086429"/>
              <a:gd name="connsiteX65" fmla="*/ 3589225 w 4629710"/>
              <a:gd name="connsiteY65" fmla="*/ 2079182 h 2086429"/>
              <a:gd name="connsiteX66" fmla="*/ 4626351 w 4629710"/>
              <a:gd name="connsiteY66" fmla="*/ 1034143 h 2086429"/>
              <a:gd name="connsiteX67" fmla="*/ 1614625 w 4629710"/>
              <a:gd name="connsiteY67" fmla="*/ 1018568 h 2086429"/>
              <a:gd name="connsiteX68" fmla="*/ 1692206 w 4629710"/>
              <a:gd name="connsiteY68" fmla="*/ 1050446 h 2086429"/>
              <a:gd name="connsiteX69" fmla="*/ 1692206 w 4629710"/>
              <a:gd name="connsiteY69" fmla="*/ 1207526 h 2086429"/>
              <a:gd name="connsiteX70" fmla="*/ 904454 w 4629710"/>
              <a:gd name="connsiteY70" fmla="*/ 2001593 h 2086429"/>
              <a:gd name="connsiteX71" fmla="*/ 820292 w 4629710"/>
              <a:gd name="connsiteY71" fmla="*/ 2086429 h 2086429"/>
              <a:gd name="connsiteX72" fmla="*/ 509300 w 4629710"/>
              <a:gd name="connsiteY72" fmla="*/ 2086429 h 2086429"/>
              <a:gd name="connsiteX73" fmla="*/ 535713 w 4629710"/>
              <a:gd name="connsiteY73" fmla="*/ 2059804 h 2086429"/>
              <a:gd name="connsiteX74" fmla="*/ 1537045 w 4629710"/>
              <a:gd name="connsiteY74" fmla="*/ 1050446 h 2086429"/>
              <a:gd name="connsiteX75" fmla="*/ 1614625 w 4629710"/>
              <a:gd name="connsiteY75" fmla="*/ 1018568 h 2086429"/>
              <a:gd name="connsiteX76" fmla="*/ 2303600 w 4629710"/>
              <a:gd name="connsiteY76" fmla="*/ 841225 h 2086429"/>
              <a:gd name="connsiteX77" fmla="*/ 2381181 w 4629710"/>
              <a:gd name="connsiteY77" fmla="*/ 874475 h 2086429"/>
              <a:gd name="connsiteX78" fmla="*/ 2381181 w 4629710"/>
              <a:gd name="connsiteY78" fmla="*/ 1031485 h 2086429"/>
              <a:gd name="connsiteX79" fmla="*/ 1379622 w 4629710"/>
              <a:gd name="connsiteY79" fmla="*/ 2040153 h 2086429"/>
              <a:gd name="connsiteX80" fmla="*/ 1333672 w 4629710"/>
              <a:gd name="connsiteY80" fmla="*/ 2086429 h 2086429"/>
              <a:gd name="connsiteX81" fmla="*/ 1022608 w 4629710"/>
              <a:gd name="connsiteY81" fmla="*/ 2086429 h 2086429"/>
              <a:gd name="connsiteX82" fmla="*/ 1076516 w 4629710"/>
              <a:gd name="connsiteY82" fmla="*/ 2032139 h 2086429"/>
              <a:gd name="connsiteX83" fmla="*/ 2226020 w 4629710"/>
              <a:gd name="connsiteY83" fmla="*/ 874475 h 2086429"/>
              <a:gd name="connsiteX84" fmla="*/ 2303600 w 4629710"/>
              <a:gd name="connsiteY84" fmla="*/ 841225 h 2086429"/>
              <a:gd name="connsiteX85" fmla="*/ 1838798 w 4629710"/>
              <a:gd name="connsiteY85" fmla="*/ 795146 h 2086429"/>
              <a:gd name="connsiteX86" fmla="*/ 1916161 w 4629710"/>
              <a:gd name="connsiteY86" fmla="*/ 828267 h 2086429"/>
              <a:gd name="connsiteX87" fmla="*/ 1916161 w 4629710"/>
              <a:gd name="connsiteY87" fmla="*/ 984672 h 2086429"/>
              <a:gd name="connsiteX88" fmla="*/ 1761434 w 4629710"/>
              <a:gd name="connsiteY88" fmla="*/ 984672 h 2086429"/>
              <a:gd name="connsiteX89" fmla="*/ 1761434 w 4629710"/>
              <a:gd name="connsiteY89" fmla="*/ 828267 h 2086429"/>
              <a:gd name="connsiteX90" fmla="*/ 1838798 w 4629710"/>
              <a:gd name="connsiteY90" fmla="*/ 795146 h 2086429"/>
              <a:gd name="connsiteX91" fmla="*/ 4629710 w 4629710"/>
              <a:gd name="connsiteY91" fmla="*/ 514384 h 2086429"/>
              <a:gd name="connsiteX92" fmla="*/ 4629710 w 4629710"/>
              <a:gd name="connsiteY92" fmla="*/ 828997 h 2086429"/>
              <a:gd name="connsiteX93" fmla="*/ 4595945 w 4629710"/>
              <a:gd name="connsiteY93" fmla="*/ 863022 h 2086429"/>
              <a:gd name="connsiteX94" fmla="*/ 3437297 w 4629710"/>
              <a:gd name="connsiteY94" fmla="*/ 2030584 h 2086429"/>
              <a:gd name="connsiteX95" fmla="*/ 3381878 w 4629710"/>
              <a:gd name="connsiteY95" fmla="*/ 2086429 h 2086429"/>
              <a:gd name="connsiteX96" fmla="*/ 3070403 w 4629710"/>
              <a:gd name="connsiteY96" fmla="*/ 2086429 h 2086429"/>
              <a:gd name="connsiteX97" fmla="*/ 3214665 w 4629710"/>
              <a:gd name="connsiteY97" fmla="*/ 1940988 h 2086429"/>
              <a:gd name="connsiteX98" fmla="*/ 4469965 w 4629710"/>
              <a:gd name="connsiteY98" fmla="*/ 675434 h 2086429"/>
              <a:gd name="connsiteX99" fmla="*/ 4629710 w 4629710"/>
              <a:gd name="connsiteY99" fmla="*/ 0 h 2086429"/>
              <a:gd name="connsiteX100" fmla="*/ 4629710 w 4629710"/>
              <a:gd name="connsiteY100" fmla="*/ 314353 h 2086429"/>
              <a:gd name="connsiteX101" fmla="*/ 4558252 w 4629710"/>
              <a:gd name="connsiteY101" fmla="*/ 386295 h 2086429"/>
              <a:gd name="connsiteX102" fmla="*/ 3117080 w 4629710"/>
              <a:gd name="connsiteY102" fmla="*/ 1837231 h 2086429"/>
              <a:gd name="connsiteX103" fmla="*/ 2869559 w 4629710"/>
              <a:gd name="connsiteY103" fmla="*/ 2086429 h 2086429"/>
              <a:gd name="connsiteX104" fmla="*/ 2558298 w 4629710"/>
              <a:gd name="connsiteY104" fmla="*/ 2086429 h 2086429"/>
              <a:gd name="connsiteX105" fmla="*/ 2623869 w 4629710"/>
              <a:gd name="connsiteY105" fmla="*/ 2020383 h 2086429"/>
              <a:gd name="connsiteX106" fmla="*/ 4514978 w 4629710"/>
              <a:gd name="connsiteY106" fmla="*/ 115564 h 2086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4629710" h="2086429">
                <a:moveTo>
                  <a:pt x="4629710" y="2062620"/>
                </a:moveTo>
                <a:lnTo>
                  <a:pt x="4629710" y="2086429"/>
                </a:lnTo>
                <a:lnTo>
                  <a:pt x="4606079" y="2086429"/>
                </a:lnTo>
                <a:close/>
                <a:moveTo>
                  <a:pt x="1769949" y="1893739"/>
                </a:moveTo>
                <a:cubicBezTo>
                  <a:pt x="1798116" y="1893739"/>
                  <a:pt x="1826283" y="1904822"/>
                  <a:pt x="1847524" y="1926988"/>
                </a:cubicBezTo>
                <a:cubicBezTo>
                  <a:pt x="1891853" y="1969473"/>
                  <a:pt x="1891853" y="2039666"/>
                  <a:pt x="1847524" y="2082151"/>
                </a:cubicBezTo>
                <a:cubicBezTo>
                  <a:pt x="1847524" y="2082151"/>
                  <a:pt x="1847524" y="2082151"/>
                  <a:pt x="1845924" y="2083764"/>
                </a:cubicBezTo>
                <a:lnTo>
                  <a:pt x="1843281" y="2086429"/>
                </a:lnTo>
                <a:lnTo>
                  <a:pt x="1534067" y="2086429"/>
                </a:lnTo>
                <a:lnTo>
                  <a:pt x="1692374" y="1926988"/>
                </a:lnTo>
                <a:cubicBezTo>
                  <a:pt x="1713615" y="1904822"/>
                  <a:pt x="1741782" y="1893739"/>
                  <a:pt x="1769949" y="1893739"/>
                </a:cubicBezTo>
                <a:close/>
                <a:moveTo>
                  <a:pt x="2462350" y="1712302"/>
                </a:moveTo>
                <a:cubicBezTo>
                  <a:pt x="2490519" y="1712302"/>
                  <a:pt x="2518688" y="1722924"/>
                  <a:pt x="2539931" y="1744168"/>
                </a:cubicBezTo>
                <a:cubicBezTo>
                  <a:pt x="2582415" y="1788503"/>
                  <a:pt x="2582415" y="1858701"/>
                  <a:pt x="2539931" y="1901188"/>
                </a:cubicBezTo>
                <a:cubicBezTo>
                  <a:pt x="2539931" y="1901188"/>
                  <a:pt x="2539931" y="1901188"/>
                  <a:pt x="2369776" y="2072642"/>
                </a:cubicBezTo>
                <a:lnTo>
                  <a:pt x="2356093" y="2086429"/>
                </a:lnTo>
                <a:lnTo>
                  <a:pt x="2045101" y="2086429"/>
                </a:lnTo>
                <a:lnTo>
                  <a:pt x="2115833" y="2015158"/>
                </a:lnTo>
                <a:cubicBezTo>
                  <a:pt x="2203361" y="1926962"/>
                  <a:pt x="2292990" y="1836649"/>
                  <a:pt x="2384770" y="1744168"/>
                </a:cubicBezTo>
                <a:cubicBezTo>
                  <a:pt x="2406013" y="1722924"/>
                  <a:pt x="2434181" y="1712302"/>
                  <a:pt x="2462350" y="1712302"/>
                </a:cubicBezTo>
                <a:close/>
                <a:moveTo>
                  <a:pt x="4629710" y="1546814"/>
                </a:moveTo>
                <a:lnTo>
                  <a:pt x="4629710" y="1858916"/>
                </a:lnTo>
                <a:lnTo>
                  <a:pt x="4619307" y="1869385"/>
                </a:lnTo>
                <a:cubicBezTo>
                  <a:pt x="4552784" y="1936338"/>
                  <a:pt x="4484229" y="2005336"/>
                  <a:pt x="4413580" y="2076441"/>
                </a:cubicBezTo>
                <a:lnTo>
                  <a:pt x="4403656" y="2086429"/>
                </a:lnTo>
                <a:lnTo>
                  <a:pt x="4093847" y="2086429"/>
                </a:lnTo>
                <a:lnTo>
                  <a:pt x="4162148" y="2017650"/>
                </a:lnTo>
                <a:cubicBezTo>
                  <a:pt x="4291492" y="1887401"/>
                  <a:pt x="4439313" y="1738544"/>
                  <a:pt x="4608252" y="1568422"/>
                </a:cubicBezTo>
                <a:close/>
                <a:moveTo>
                  <a:pt x="2238267" y="1422274"/>
                </a:moveTo>
                <a:cubicBezTo>
                  <a:pt x="2266433" y="1422274"/>
                  <a:pt x="2294599" y="1433380"/>
                  <a:pt x="2315838" y="1455593"/>
                </a:cubicBezTo>
                <a:cubicBezTo>
                  <a:pt x="2360165" y="1498167"/>
                  <a:pt x="2360165" y="1568507"/>
                  <a:pt x="2315838" y="1611082"/>
                </a:cubicBezTo>
                <a:cubicBezTo>
                  <a:pt x="2315838" y="1611082"/>
                  <a:pt x="2315838" y="1611082"/>
                  <a:pt x="2083124" y="1848018"/>
                </a:cubicBezTo>
                <a:cubicBezTo>
                  <a:pt x="2040645" y="1890592"/>
                  <a:pt x="1970461" y="1890592"/>
                  <a:pt x="1927981" y="1848018"/>
                </a:cubicBezTo>
                <a:cubicBezTo>
                  <a:pt x="1885502" y="1803592"/>
                  <a:pt x="1885502" y="1733252"/>
                  <a:pt x="1927981" y="1690678"/>
                </a:cubicBezTo>
                <a:cubicBezTo>
                  <a:pt x="1927981" y="1690678"/>
                  <a:pt x="1927981" y="1690678"/>
                  <a:pt x="2160695" y="1455593"/>
                </a:cubicBezTo>
                <a:cubicBezTo>
                  <a:pt x="2181935" y="1433380"/>
                  <a:pt x="2210101" y="1422274"/>
                  <a:pt x="2238267" y="1422274"/>
                </a:cubicBezTo>
                <a:close/>
                <a:moveTo>
                  <a:pt x="828764" y="1296841"/>
                </a:moveTo>
                <a:cubicBezTo>
                  <a:pt x="856944" y="1296841"/>
                  <a:pt x="885125" y="1307926"/>
                  <a:pt x="906376" y="1330096"/>
                </a:cubicBezTo>
                <a:cubicBezTo>
                  <a:pt x="948878" y="1372589"/>
                  <a:pt x="948878" y="1442796"/>
                  <a:pt x="906376" y="1485289"/>
                </a:cubicBezTo>
                <a:cubicBezTo>
                  <a:pt x="906376" y="1485289"/>
                  <a:pt x="906376" y="1485289"/>
                  <a:pt x="442282" y="1952837"/>
                </a:cubicBezTo>
                <a:lnTo>
                  <a:pt x="309677" y="2086429"/>
                </a:lnTo>
                <a:lnTo>
                  <a:pt x="0" y="2086429"/>
                </a:lnTo>
                <a:lnTo>
                  <a:pt x="86087" y="1999748"/>
                </a:lnTo>
                <a:cubicBezTo>
                  <a:pt x="291823" y="1792593"/>
                  <a:pt x="513120" y="1569771"/>
                  <a:pt x="751152" y="1330096"/>
                </a:cubicBezTo>
                <a:cubicBezTo>
                  <a:pt x="772404" y="1307926"/>
                  <a:pt x="800583" y="1296841"/>
                  <a:pt x="828764" y="1296841"/>
                </a:cubicBezTo>
                <a:close/>
                <a:moveTo>
                  <a:pt x="2890951" y="1280952"/>
                </a:moveTo>
                <a:cubicBezTo>
                  <a:pt x="2919126" y="1280952"/>
                  <a:pt x="2947301" y="1292024"/>
                  <a:pt x="2968547" y="1314167"/>
                </a:cubicBezTo>
                <a:cubicBezTo>
                  <a:pt x="3011040" y="1356609"/>
                  <a:pt x="3011040" y="1426731"/>
                  <a:pt x="2968547" y="1471018"/>
                </a:cubicBezTo>
                <a:cubicBezTo>
                  <a:pt x="2968547" y="1471018"/>
                  <a:pt x="2968547" y="1471018"/>
                  <a:pt x="2781947" y="1657393"/>
                </a:cubicBezTo>
                <a:cubicBezTo>
                  <a:pt x="2739454" y="1701680"/>
                  <a:pt x="2669249" y="1701680"/>
                  <a:pt x="2626756" y="1657393"/>
                </a:cubicBezTo>
                <a:cubicBezTo>
                  <a:pt x="2582415" y="1614951"/>
                  <a:pt x="2582415" y="1544830"/>
                  <a:pt x="2626756" y="1500543"/>
                </a:cubicBezTo>
                <a:cubicBezTo>
                  <a:pt x="2626756" y="1500543"/>
                  <a:pt x="2626756" y="1500543"/>
                  <a:pt x="2813355" y="1314167"/>
                </a:cubicBezTo>
                <a:cubicBezTo>
                  <a:pt x="2834601" y="1292024"/>
                  <a:pt x="2862776" y="1280952"/>
                  <a:pt x="2890951" y="1280952"/>
                </a:cubicBezTo>
                <a:close/>
                <a:moveTo>
                  <a:pt x="2489546" y="1169336"/>
                </a:moveTo>
                <a:cubicBezTo>
                  <a:pt x="2517821" y="1169336"/>
                  <a:pt x="2546097" y="1179916"/>
                  <a:pt x="2568346" y="1201077"/>
                </a:cubicBezTo>
                <a:cubicBezTo>
                  <a:pt x="2610990" y="1245238"/>
                  <a:pt x="2610990" y="1315160"/>
                  <a:pt x="2568346" y="1357482"/>
                </a:cubicBezTo>
                <a:cubicBezTo>
                  <a:pt x="2523847" y="1401643"/>
                  <a:pt x="2455245" y="1401643"/>
                  <a:pt x="2410746" y="1357482"/>
                </a:cubicBezTo>
                <a:cubicBezTo>
                  <a:pt x="2368102" y="1315160"/>
                  <a:pt x="2368102" y="1245238"/>
                  <a:pt x="2410746" y="1201077"/>
                </a:cubicBezTo>
                <a:cubicBezTo>
                  <a:pt x="2432996" y="1179916"/>
                  <a:pt x="2461271" y="1169336"/>
                  <a:pt x="2489546" y="1169336"/>
                </a:cubicBezTo>
                <a:close/>
                <a:moveTo>
                  <a:pt x="4629710" y="1030758"/>
                </a:moveTo>
                <a:lnTo>
                  <a:pt x="4629710" y="1344123"/>
                </a:lnTo>
                <a:lnTo>
                  <a:pt x="4521168" y="1453492"/>
                </a:lnTo>
                <a:cubicBezTo>
                  <a:pt x="4370413" y="1605399"/>
                  <a:pt x="4211859" y="1765162"/>
                  <a:pt x="4045104" y="1933189"/>
                </a:cubicBezTo>
                <a:lnTo>
                  <a:pt x="3893025" y="2086429"/>
                </a:lnTo>
                <a:lnTo>
                  <a:pt x="3582033" y="2086429"/>
                </a:lnTo>
                <a:lnTo>
                  <a:pt x="3589225" y="2079182"/>
                </a:lnTo>
                <a:cubicBezTo>
                  <a:pt x="3763876" y="1903199"/>
                  <a:pt x="4074367" y="1590339"/>
                  <a:pt x="4626351" y="1034143"/>
                </a:cubicBezTo>
                <a:close/>
                <a:moveTo>
                  <a:pt x="1614625" y="1018568"/>
                </a:moveTo>
                <a:cubicBezTo>
                  <a:pt x="1642794" y="1018568"/>
                  <a:pt x="1670963" y="1029194"/>
                  <a:pt x="1692206" y="1050446"/>
                </a:cubicBezTo>
                <a:cubicBezTo>
                  <a:pt x="1734690" y="1094798"/>
                  <a:pt x="1734690" y="1165022"/>
                  <a:pt x="1692206" y="1207526"/>
                </a:cubicBezTo>
                <a:cubicBezTo>
                  <a:pt x="1692206" y="1207526"/>
                  <a:pt x="1692206" y="1207526"/>
                  <a:pt x="904454" y="2001593"/>
                </a:cubicBezTo>
                <a:lnTo>
                  <a:pt x="820292" y="2086429"/>
                </a:lnTo>
                <a:lnTo>
                  <a:pt x="509300" y="2086429"/>
                </a:lnTo>
                <a:lnTo>
                  <a:pt x="535713" y="2059804"/>
                </a:lnTo>
                <a:cubicBezTo>
                  <a:pt x="837224" y="1755877"/>
                  <a:pt x="1169926" y="1420508"/>
                  <a:pt x="1537045" y="1050446"/>
                </a:cubicBezTo>
                <a:cubicBezTo>
                  <a:pt x="1558288" y="1029194"/>
                  <a:pt x="1586457" y="1018568"/>
                  <a:pt x="1614625" y="1018568"/>
                </a:cubicBezTo>
                <a:close/>
                <a:moveTo>
                  <a:pt x="2303600" y="841225"/>
                </a:moveTo>
                <a:cubicBezTo>
                  <a:pt x="2331769" y="841225"/>
                  <a:pt x="2359938" y="852309"/>
                  <a:pt x="2381181" y="874475"/>
                </a:cubicBezTo>
                <a:cubicBezTo>
                  <a:pt x="2423665" y="916960"/>
                  <a:pt x="2423665" y="987153"/>
                  <a:pt x="2381181" y="1031485"/>
                </a:cubicBezTo>
                <a:cubicBezTo>
                  <a:pt x="2381181" y="1031485"/>
                  <a:pt x="2381181" y="1031485"/>
                  <a:pt x="1379622" y="2040153"/>
                </a:cubicBezTo>
                <a:lnTo>
                  <a:pt x="1333672" y="2086429"/>
                </a:lnTo>
                <a:lnTo>
                  <a:pt x="1022608" y="2086429"/>
                </a:lnTo>
                <a:lnTo>
                  <a:pt x="1076516" y="2032139"/>
                </a:lnTo>
                <a:cubicBezTo>
                  <a:pt x="1416254" y="1689990"/>
                  <a:pt x="1797714" y="1305822"/>
                  <a:pt x="2226020" y="874475"/>
                </a:cubicBezTo>
                <a:cubicBezTo>
                  <a:pt x="2247263" y="852309"/>
                  <a:pt x="2275431" y="841225"/>
                  <a:pt x="2303600" y="841225"/>
                </a:cubicBezTo>
                <a:close/>
                <a:moveTo>
                  <a:pt x="1838798" y="795146"/>
                </a:moveTo>
                <a:cubicBezTo>
                  <a:pt x="1866888" y="795146"/>
                  <a:pt x="1894978" y="806186"/>
                  <a:pt x="1916161" y="828267"/>
                </a:cubicBezTo>
                <a:cubicBezTo>
                  <a:pt x="1958527" y="870588"/>
                  <a:pt x="1958527" y="940510"/>
                  <a:pt x="1916161" y="984672"/>
                </a:cubicBezTo>
                <a:cubicBezTo>
                  <a:pt x="1873795" y="1026993"/>
                  <a:pt x="1803800" y="1026993"/>
                  <a:pt x="1761434" y="984672"/>
                </a:cubicBezTo>
                <a:cubicBezTo>
                  <a:pt x="1717227" y="940510"/>
                  <a:pt x="1717227" y="870588"/>
                  <a:pt x="1761434" y="828267"/>
                </a:cubicBezTo>
                <a:cubicBezTo>
                  <a:pt x="1782617" y="806186"/>
                  <a:pt x="1810708" y="795146"/>
                  <a:pt x="1838798" y="795146"/>
                </a:cubicBezTo>
                <a:close/>
                <a:moveTo>
                  <a:pt x="4629710" y="514384"/>
                </a:moveTo>
                <a:lnTo>
                  <a:pt x="4629710" y="828997"/>
                </a:lnTo>
                <a:lnTo>
                  <a:pt x="4595945" y="863022"/>
                </a:lnTo>
                <a:cubicBezTo>
                  <a:pt x="4281421" y="1179966"/>
                  <a:pt x="3899954" y="1564368"/>
                  <a:pt x="3437297" y="2030584"/>
                </a:cubicBezTo>
                <a:lnTo>
                  <a:pt x="3381878" y="2086429"/>
                </a:lnTo>
                <a:lnTo>
                  <a:pt x="3070403" y="2086429"/>
                </a:lnTo>
                <a:lnTo>
                  <a:pt x="3214665" y="1940988"/>
                </a:lnTo>
                <a:cubicBezTo>
                  <a:pt x="3538718" y="1614288"/>
                  <a:pt x="3949427" y="1200224"/>
                  <a:pt x="4469965" y="675434"/>
                </a:cubicBezTo>
                <a:close/>
                <a:moveTo>
                  <a:pt x="4629710" y="0"/>
                </a:moveTo>
                <a:lnTo>
                  <a:pt x="4629710" y="314353"/>
                </a:lnTo>
                <a:lnTo>
                  <a:pt x="4558252" y="386295"/>
                </a:lnTo>
                <a:cubicBezTo>
                  <a:pt x="4166000" y="781204"/>
                  <a:pt x="3691376" y="1259044"/>
                  <a:pt x="3117080" y="1837231"/>
                </a:cubicBezTo>
                <a:lnTo>
                  <a:pt x="2869559" y="2086429"/>
                </a:lnTo>
                <a:lnTo>
                  <a:pt x="2558298" y="2086429"/>
                </a:lnTo>
                <a:lnTo>
                  <a:pt x="2623869" y="2020383"/>
                </a:lnTo>
                <a:cubicBezTo>
                  <a:pt x="2894027" y="1748266"/>
                  <a:pt x="3434344" y="1204032"/>
                  <a:pt x="4514978" y="115564"/>
                </a:cubicBezTo>
                <a:close/>
              </a:path>
            </a:pathLst>
          </a:custGeom>
          <a:gradFill>
            <a:gsLst>
              <a:gs pos="47000">
                <a:schemeClr val="accent3"/>
              </a:gs>
              <a:gs pos="100000">
                <a:schemeClr val="accent3">
                  <a:lumMod val="7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文本框 18"/>
          <p:cNvSpPr txBox="1"/>
          <p:nvPr/>
        </p:nvSpPr>
        <p:spPr>
          <a:xfrm>
            <a:off x="1731383" y="2562128"/>
            <a:ext cx="3564518" cy="1445260"/>
          </a:xfrm>
          <a:prstGeom prst="rect">
            <a:avLst/>
          </a:prstGeom>
          <a:noFill/>
        </p:spPr>
        <p:txBody>
          <a:bodyPr wrap="square" rtlCol="0">
            <a:spAutoFit/>
          </a:bodyPr>
          <a:lstStyle/>
          <a:p>
            <a:r>
              <a:rPr lang="en-US" altLang="zh-CN" sz="4400" dirty="0">
                <a:solidFill>
                  <a:schemeClr val="tx1">
                    <a:lumMod val="50000"/>
                    <a:lumOff val="50000"/>
                  </a:schemeClr>
                </a:solidFill>
              </a:rPr>
              <a:t>thanks</a:t>
            </a:r>
            <a:endParaRPr lang="en-US" altLang="zh-CN" sz="4400" dirty="0">
              <a:solidFill>
                <a:schemeClr val="tx1">
                  <a:lumMod val="50000"/>
                  <a:lumOff val="50000"/>
                </a:schemeClr>
              </a:solidFill>
            </a:endParaRPr>
          </a:p>
          <a:p>
            <a:endParaRPr lang="zh-CN" altLang="en-US" sz="4400" b="1" dirty="0"/>
          </a:p>
        </p:txBody>
      </p:sp>
      <p:sp>
        <p:nvSpPr>
          <p:cNvPr id="20" name="文本框 19"/>
          <p:cNvSpPr txBox="1"/>
          <p:nvPr/>
        </p:nvSpPr>
        <p:spPr>
          <a:xfrm>
            <a:off x="1731382" y="2151214"/>
            <a:ext cx="4364618" cy="460375"/>
          </a:xfrm>
          <a:prstGeom prst="rect">
            <a:avLst/>
          </a:prstGeom>
          <a:noFill/>
        </p:spPr>
        <p:txBody>
          <a:bodyPr wrap="square" rtlCol="0">
            <a:spAutoFit/>
          </a:bodyPr>
          <a:lstStyle/>
          <a:p>
            <a:pPr algn="dist"/>
            <a:r>
              <a:rPr lang="en-US" altLang="zh-CN" sz="2400" b="1" dirty="0">
                <a:latin typeface="+mj-ea"/>
                <a:ea typeface="+mj-ea"/>
              </a:rPr>
              <a:t>weekly REPORT</a:t>
            </a:r>
            <a:endParaRPr lang="en-US" altLang="zh-CN" sz="2400" b="1" dirty="0">
              <a:latin typeface="+mj-ea"/>
              <a:ea typeface="+mj-ea"/>
            </a:endParaRPr>
          </a:p>
        </p:txBody>
      </p:sp>
      <p:cxnSp>
        <p:nvCxnSpPr>
          <p:cNvPr id="24" name="直接连接符 23"/>
          <p:cNvCxnSpPr/>
          <p:nvPr/>
        </p:nvCxnSpPr>
        <p:spPr>
          <a:xfrm>
            <a:off x="1731382" y="2612879"/>
            <a:ext cx="436461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731382" y="3982065"/>
            <a:ext cx="356451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timing>
    <p:tnLst>
      <p:par>
        <p:cTn id="1" dur="indefinite" restart="never" nodeType="tmRoot"/>
      </p:par>
    </p:tnLst>
    <p:bldLst>
      <p:bldP spid="21" grpId="0"/>
      <p:bldP spid="12" grpId="0" animBg="1"/>
      <p:bldP spid="16" grpId="0" animBg="1"/>
      <p:bldP spid="19" grpId="0" build="allAtOnce"/>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 name="TextBox 25"/>
          <p:cNvSpPr txBox="1">
            <a:spLocks noChangeArrowheads="1"/>
          </p:cNvSpPr>
          <p:nvPr/>
        </p:nvSpPr>
        <p:spPr bwMode="auto">
          <a:xfrm>
            <a:off x="404833" y="187173"/>
            <a:ext cx="32308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数据仓库与数据分层：</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 name="图片 3" descr="graphic"/>
          <p:cNvPicPr>
            <a:picLocks noChangeAspect="1" noChangeArrowheads="1"/>
          </p:cNvPicPr>
          <p:nvPr>
            <p:custDataLst>
              <p:tags r:id="rId1"/>
            </p:custDataLst>
          </p:nvPr>
        </p:nvPicPr>
        <p:blipFill>
          <a:blip r:embed="rId2" cstate="print">
            <a:extLst>
              <a:ext uri="{28A0092B-C50C-407E-A947-70E740481C1C}">
                <a14:useLocalDpi xmlns:a14="http://schemas.microsoft.com/office/drawing/2010/main" val="0"/>
              </a:ext>
            </a:extLst>
          </a:blip>
          <a:srcRect l="8234" t="7185" r="7790"/>
          <a:stretch>
            <a:fillRect/>
          </a:stretch>
        </p:blipFill>
        <p:spPr>
          <a:xfrm>
            <a:off x="6491605" y="1753235"/>
            <a:ext cx="5423535" cy="4002405"/>
          </a:xfrm>
          <a:prstGeom prst="rect">
            <a:avLst/>
          </a:prstGeom>
          <a:noFill/>
          <a:ln>
            <a:noFill/>
          </a:ln>
        </p:spPr>
      </p:pic>
      <p:sp>
        <p:nvSpPr>
          <p:cNvPr id="4" name="文本框 3"/>
          <p:cNvSpPr txBox="1"/>
          <p:nvPr/>
        </p:nvSpPr>
        <p:spPr>
          <a:xfrm>
            <a:off x="405130" y="865505"/>
            <a:ext cx="5968365" cy="6000750"/>
          </a:xfrm>
          <a:prstGeom prst="rect">
            <a:avLst/>
          </a:prstGeom>
          <a:noFill/>
          <a:ln w="9525">
            <a:noFill/>
          </a:ln>
        </p:spPr>
        <p:txBody>
          <a:bodyPr wrap="square">
            <a:spAutoFit/>
          </a:bodyPr>
          <a:p>
            <a:pPr indent="0">
              <a:lnSpc>
                <a:spcPct val="150000"/>
              </a:lnSpc>
            </a:pPr>
            <a:r>
              <a:rPr lang="en-US" sz="1600" b="0">
                <a:latin typeface="Times New Roman" panose="02020603050405020304" charset="0"/>
                <a:ea typeface="宋体" panose="02010600030101010101" pitchFamily="2" charset="-122"/>
              </a:rPr>
              <a:t>1</a:t>
            </a:r>
            <a:r>
              <a:rPr lang="zh-CN" sz="1600" b="0">
                <a:latin typeface="Times New Roman" panose="02020603050405020304" charset="0"/>
                <a:ea typeface="宋体" panose="02010600030101010101" pitchFamily="2" charset="-122"/>
              </a:rPr>
              <a:t>、</a:t>
            </a:r>
            <a:r>
              <a:rPr lang="en-US" sz="1600" b="0">
                <a:latin typeface="Times New Roman" panose="02020603050405020304" charset="0"/>
                <a:ea typeface="宋体" panose="02010600030101010101" pitchFamily="2" charset="-122"/>
              </a:rPr>
              <a:t>ODS</a:t>
            </a:r>
            <a:r>
              <a:rPr lang="zh-CN" sz="1600" b="0">
                <a:ea typeface="宋体" panose="02010600030101010101" pitchFamily="2" charset="-122"/>
              </a:rPr>
              <a:t>层</a:t>
            </a:r>
            <a:r>
              <a:rPr lang="zh-CN" sz="1600" b="0">
                <a:latin typeface="Times New Roman" panose="02020603050405020304" charset="0"/>
                <a:ea typeface="宋体" panose="02010600030101010101" pitchFamily="2" charset="-122"/>
              </a:rPr>
              <a:t>（原始数据层）原始数据层，</a:t>
            </a:r>
            <a:r>
              <a:rPr lang="zh-CN" sz="1600" b="0">
                <a:solidFill>
                  <a:srgbClr val="FF0000"/>
                </a:solidFill>
                <a:latin typeface="Times New Roman" panose="02020603050405020304" charset="0"/>
                <a:ea typeface="宋体" panose="02010600030101010101" pitchFamily="2" charset="-122"/>
              </a:rPr>
              <a:t>存放原始数据</a:t>
            </a:r>
            <a:r>
              <a:rPr lang="zh-CN" sz="1600" b="0">
                <a:latin typeface="Times New Roman" panose="02020603050405020304" charset="0"/>
                <a:ea typeface="宋体" panose="02010600030101010101" pitchFamily="2" charset="-122"/>
              </a:rPr>
              <a:t>，直接加载原始日志、数据，数据保持原貌不做处理。</a:t>
            </a:r>
            <a:r>
              <a:rPr lang="en-US" sz="1600" b="0">
                <a:latin typeface="Times New Roman" panose="02020603050405020304" charset="0"/>
                <a:ea typeface="宋体" panose="02010600030101010101" pitchFamily="2" charset="-122"/>
                <a:cs typeface="Times New Roman" panose="02020603050405020304" charset="0"/>
              </a:rPr>
              <a:t>2</a:t>
            </a:r>
            <a:r>
              <a:rPr lang="zh-CN" sz="1600" b="0">
                <a:latin typeface="Times New Roman" panose="02020603050405020304" charset="0"/>
                <a:ea typeface="宋体" panose="02010600030101010101" pitchFamily="2" charset="-122"/>
              </a:rPr>
              <a:t>、</a:t>
            </a:r>
            <a:r>
              <a:rPr lang="en-US" sz="1600" b="0">
                <a:latin typeface="Times New Roman" panose="02020603050405020304" charset="0"/>
                <a:ea typeface="宋体" panose="02010600030101010101" pitchFamily="2" charset="-122"/>
              </a:rPr>
              <a:t>DWD</a:t>
            </a:r>
            <a:r>
              <a:rPr lang="zh-CN" sz="1600" b="0">
                <a:latin typeface="Times New Roman" panose="02020603050405020304" charset="0"/>
                <a:ea typeface="宋体" panose="02010600030101010101" pitchFamily="2" charset="-122"/>
              </a:rPr>
              <a:t>层（明细数据层）结构和粒度与</a:t>
            </a:r>
            <a:r>
              <a:rPr lang="en-US" sz="1600" b="0">
                <a:latin typeface="Times New Roman" panose="02020603050405020304" charset="0"/>
                <a:ea typeface="宋体" panose="02010600030101010101" pitchFamily="2" charset="-122"/>
              </a:rPr>
              <a:t>ODS</a:t>
            </a:r>
            <a:r>
              <a:rPr lang="zh-CN" sz="1600" b="0">
                <a:latin typeface="Times New Roman" panose="02020603050405020304" charset="0"/>
                <a:ea typeface="宋体" panose="02010600030101010101" pitchFamily="2" charset="-122"/>
              </a:rPr>
              <a:t>层保持一致，</a:t>
            </a:r>
            <a:r>
              <a:rPr lang="zh-CN" sz="1600" b="0">
                <a:solidFill>
                  <a:srgbClr val="FF0000"/>
                </a:solidFill>
                <a:latin typeface="Times New Roman" panose="02020603050405020304" charset="0"/>
                <a:ea typeface="宋体" panose="02010600030101010101" pitchFamily="2" charset="-122"/>
              </a:rPr>
              <a:t>对</a:t>
            </a:r>
            <a:r>
              <a:rPr lang="en-US" sz="1600" b="0">
                <a:solidFill>
                  <a:srgbClr val="FF0000"/>
                </a:solidFill>
                <a:latin typeface="Times New Roman" panose="02020603050405020304" charset="0"/>
                <a:ea typeface="宋体" panose="02010600030101010101" pitchFamily="2" charset="-122"/>
              </a:rPr>
              <a:t>ODS</a:t>
            </a:r>
            <a:r>
              <a:rPr lang="zh-CN" sz="1600" b="0">
                <a:solidFill>
                  <a:srgbClr val="FF0000"/>
                </a:solidFill>
                <a:latin typeface="Times New Roman" panose="02020603050405020304" charset="0"/>
                <a:ea typeface="宋体" panose="02010600030101010101" pitchFamily="2" charset="-122"/>
              </a:rPr>
              <a:t>层数据进行清洗（去除空值，脏数据，超过极限范围的数据）。</a:t>
            </a:r>
            <a:r>
              <a:rPr lang="en-US" sz="1600" b="0">
                <a:latin typeface="Times New Roman" panose="02020603050405020304" charset="0"/>
                <a:ea typeface="宋体" panose="02010600030101010101" pitchFamily="2" charset="-122"/>
              </a:rPr>
              <a:t>3</a:t>
            </a:r>
            <a:r>
              <a:rPr lang="zh-CN" sz="1600" b="0">
                <a:latin typeface="Times New Roman" panose="02020603050405020304" charset="0"/>
                <a:ea typeface="宋体" panose="02010600030101010101" pitchFamily="2" charset="-122"/>
              </a:rPr>
              <a:t>、</a:t>
            </a:r>
            <a:r>
              <a:rPr lang="en-US" sz="1600" b="0">
                <a:latin typeface="Times New Roman" panose="02020603050405020304" charset="0"/>
                <a:ea typeface="宋体" panose="02010600030101010101" pitchFamily="2" charset="-122"/>
              </a:rPr>
              <a:t>DWS</a:t>
            </a:r>
            <a:r>
              <a:rPr lang="zh-CN" sz="1600" b="0">
                <a:latin typeface="Times New Roman" panose="02020603050405020304" charset="0"/>
                <a:ea typeface="宋体" panose="02010600030101010101" pitchFamily="2" charset="-122"/>
              </a:rPr>
              <a:t>层（服务数据层）</a:t>
            </a:r>
            <a:r>
              <a:rPr lang="zh-CN" sz="1600" b="0">
                <a:solidFill>
                  <a:srgbClr val="FF0000"/>
                </a:solidFill>
                <a:latin typeface="Times New Roman" panose="02020603050405020304" charset="0"/>
                <a:ea typeface="宋体" panose="02010600030101010101" pitchFamily="2" charset="-122"/>
              </a:rPr>
              <a:t>以</a:t>
            </a:r>
            <a:r>
              <a:rPr lang="en-US" sz="1600" b="0">
                <a:solidFill>
                  <a:srgbClr val="FF0000"/>
                </a:solidFill>
                <a:latin typeface="Times New Roman" panose="02020603050405020304" charset="0"/>
                <a:ea typeface="宋体" panose="02010600030101010101" pitchFamily="2" charset="-122"/>
              </a:rPr>
              <a:t>DWD</a:t>
            </a:r>
            <a:r>
              <a:rPr lang="zh-CN" sz="1600" b="0">
                <a:solidFill>
                  <a:srgbClr val="FF0000"/>
                </a:solidFill>
                <a:latin typeface="Times New Roman" panose="02020603050405020304" charset="0"/>
                <a:ea typeface="宋体" panose="02010600030101010101" pitchFamily="2" charset="-122"/>
              </a:rPr>
              <a:t>为基础，进行轻度汇总</a:t>
            </a:r>
            <a:r>
              <a:rPr lang="zh-CN" sz="1600" b="0">
                <a:latin typeface="Times New Roman" panose="02020603050405020304" charset="0"/>
                <a:ea typeface="宋体" panose="02010600030101010101" pitchFamily="2" charset="-122"/>
              </a:rPr>
              <a:t>。一般聚集到以用户当日，设备当日，商家当日，商品当日等等的粒度。在这层通常会有以某一个维度为线索，组成跨主题的宽表，比如，一个用户的当日的签到数、收藏数、评论数、抽奖数、订阅数、点赞数、浏览商品数、添加购物车数、下单数、支付数、退款数、点击广告数组成的多列表。</a:t>
            </a:r>
            <a:r>
              <a:rPr lang="en-US" sz="1600" b="0">
                <a:latin typeface="Times New Roman" panose="02020603050405020304" charset="0"/>
                <a:ea typeface="宋体" panose="02010600030101010101" pitchFamily="2" charset="-122"/>
              </a:rPr>
              <a:t>4</a:t>
            </a:r>
            <a:r>
              <a:rPr lang="zh-CN" sz="1600" b="0">
                <a:latin typeface="Times New Roman" panose="02020603050405020304" charset="0"/>
                <a:ea typeface="宋体" panose="02010600030101010101" pitchFamily="2" charset="-122"/>
              </a:rPr>
              <a:t>、</a:t>
            </a:r>
            <a:r>
              <a:rPr lang="en-US" sz="1600" b="0">
                <a:latin typeface="Times New Roman" panose="02020603050405020304" charset="0"/>
                <a:ea typeface="宋体" panose="02010600030101010101" pitchFamily="2" charset="-122"/>
              </a:rPr>
              <a:t> ADS</a:t>
            </a:r>
            <a:r>
              <a:rPr lang="zh-CN" sz="1600" b="0">
                <a:latin typeface="Times New Roman" panose="02020603050405020304" charset="0"/>
                <a:ea typeface="宋体" panose="02010600030101010101" pitchFamily="2" charset="-122"/>
              </a:rPr>
              <a:t>层（数据应用层）</a:t>
            </a:r>
            <a:r>
              <a:rPr lang="zh-CN" sz="1600" b="0">
                <a:solidFill>
                  <a:srgbClr val="FF0000"/>
                </a:solidFill>
                <a:latin typeface="Times New Roman" panose="02020603050405020304" charset="0"/>
                <a:ea typeface="宋体" panose="02010600030101010101" pitchFamily="2" charset="-122"/>
              </a:rPr>
              <a:t>数据应用层</a:t>
            </a:r>
            <a:r>
              <a:rPr lang="zh-CN" sz="1600" b="0">
                <a:latin typeface="Times New Roman" panose="02020603050405020304" charset="0"/>
                <a:ea typeface="宋体" panose="02010600030101010101" pitchFamily="2" charset="-122"/>
              </a:rPr>
              <a:t>面向实际的数据需求，以</a:t>
            </a:r>
            <a:r>
              <a:rPr lang="en-US" sz="1600" b="0">
                <a:latin typeface="Times New Roman" panose="02020603050405020304" charset="0"/>
                <a:ea typeface="宋体" panose="02010600030101010101" pitchFamily="2" charset="-122"/>
              </a:rPr>
              <a:t>DWD</a:t>
            </a:r>
            <a:r>
              <a:rPr lang="zh-CN" sz="1600" b="0">
                <a:latin typeface="Times New Roman" panose="02020603050405020304" charset="0"/>
                <a:ea typeface="宋体" panose="02010600030101010101" pitchFamily="2" charset="-122"/>
              </a:rPr>
              <a:t>或者</a:t>
            </a:r>
            <a:r>
              <a:rPr lang="en-US" sz="1600" b="0">
                <a:latin typeface="Times New Roman" panose="02020603050405020304" charset="0"/>
                <a:ea typeface="宋体" panose="02010600030101010101" pitchFamily="2" charset="-122"/>
              </a:rPr>
              <a:t>DWS</a:t>
            </a:r>
            <a:r>
              <a:rPr lang="zh-CN" sz="1600" b="0">
                <a:latin typeface="Times New Roman" panose="02020603050405020304" charset="0"/>
                <a:ea typeface="宋体" panose="02010600030101010101" pitchFamily="2" charset="-122"/>
              </a:rPr>
              <a:t>层的数据为基础，组成的</a:t>
            </a:r>
            <a:r>
              <a:rPr lang="zh-CN" sz="1600" b="0">
                <a:solidFill>
                  <a:srgbClr val="FF0000"/>
                </a:solidFill>
                <a:latin typeface="Times New Roman" panose="02020603050405020304" charset="0"/>
                <a:ea typeface="宋体" panose="02010600030101010101" pitchFamily="2" charset="-122"/>
              </a:rPr>
              <a:t>各种统计报表</a:t>
            </a:r>
            <a:r>
              <a:rPr lang="zh-CN" sz="1600" b="0">
                <a:latin typeface="Times New Roman" panose="02020603050405020304" charset="0"/>
                <a:ea typeface="宋体" panose="02010600030101010101" pitchFamily="2" charset="-122"/>
              </a:rPr>
              <a:t>。</a:t>
            </a:r>
            <a:endParaRPr lang="zh-CN" altLang="en-US" sz="1600" b="0">
              <a:latin typeface="Times New Roman" panose="02020603050405020304" charset="0"/>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对象 -2147482621"/>
          <p:cNvGraphicFramePr>
            <a:graphicFrameLocks noChangeAspect="1"/>
          </p:cNvGraphicFramePr>
          <p:nvPr>
            <p:custDataLst>
              <p:tags r:id="rId1"/>
            </p:custDataLst>
          </p:nvPr>
        </p:nvGraphicFramePr>
        <p:xfrm>
          <a:off x="640715" y="887730"/>
          <a:ext cx="11072495" cy="5638165"/>
        </p:xfrm>
        <a:graphic>
          <a:graphicData uri="http://schemas.openxmlformats.org/presentationml/2006/ole">
            <mc:AlternateContent xmlns:mc="http://schemas.openxmlformats.org/markup-compatibility/2006">
              <mc:Choice xmlns:v="urn:schemas-microsoft-com:vml" Requires="v">
                <p:oleObj spid="_x0000_s3076" name="" r:id="rId2" imgW="4572000" imgH="2572385" progId="PowerPoint.Show.12">
                  <p:embed/>
                </p:oleObj>
              </mc:Choice>
              <mc:Fallback>
                <p:oleObj name="" r:id="rId2" imgW="4572000" imgH="2572385" progId="PowerPoint.Show.12">
                  <p:embed/>
                  <p:pic>
                    <p:nvPicPr>
                      <p:cNvPr id="0" name="图片 3075"/>
                      <p:cNvPicPr/>
                      <p:nvPr/>
                    </p:nvPicPr>
                    <p:blipFill>
                      <a:blip r:embed="rId3"/>
                      <a:srcRect t="9628"/>
                      <a:stretch>
                        <a:fillRect/>
                      </a:stretch>
                    </p:blipFill>
                    <p:spPr>
                      <a:xfrm>
                        <a:off x="640715" y="887730"/>
                        <a:ext cx="11072495" cy="5638165"/>
                      </a:xfrm>
                      <a:prstGeom prst="rect">
                        <a:avLst/>
                      </a:prstGeom>
                      <a:noFill/>
                      <a:ln w="38100">
                        <a:noFill/>
                        <a:miter/>
                      </a:ln>
                    </p:spPr>
                  </p:pic>
                </p:oleObj>
              </mc:Fallback>
            </mc:AlternateContent>
          </a:graphicData>
        </a:graphic>
      </p:graphicFrame>
      <p:sp>
        <p:nvSpPr>
          <p:cNvPr id="3" name="TextBox 25"/>
          <p:cNvSpPr txBox="1">
            <a:spLocks noChangeArrowheads="1"/>
          </p:cNvSpPr>
          <p:nvPr/>
        </p:nvSpPr>
        <p:spPr bwMode="auto">
          <a:xfrm>
            <a:off x="404833" y="187173"/>
            <a:ext cx="36004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ODS</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层（原始数据层）：</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对象 -2147482619"/>
          <p:cNvGraphicFramePr>
            <a:graphicFrameLocks noChangeAspect="1"/>
          </p:cNvGraphicFramePr>
          <p:nvPr/>
        </p:nvGraphicFramePr>
        <p:xfrm>
          <a:off x="958850" y="1496060"/>
          <a:ext cx="9935845" cy="5142865"/>
        </p:xfrm>
        <a:graphic>
          <a:graphicData uri="http://schemas.openxmlformats.org/presentationml/2006/ole">
            <mc:AlternateContent xmlns:mc="http://schemas.openxmlformats.org/markup-compatibility/2006">
              <mc:Choice xmlns:v="urn:schemas-microsoft-com:vml" Requires="v">
                <p:oleObj spid="_x0000_s3076" name="" r:id="rId1" imgW="4587240" imgH="2575560" progId="PowerPoint.Show.12">
                  <p:embed/>
                </p:oleObj>
              </mc:Choice>
              <mc:Fallback>
                <p:oleObj name="" r:id="rId1" imgW="4587240" imgH="2575560" progId="PowerPoint.Show.12">
                  <p:embed/>
                  <p:pic>
                    <p:nvPicPr>
                      <p:cNvPr id="0" name="图片 3075"/>
                      <p:cNvPicPr/>
                      <p:nvPr/>
                    </p:nvPicPr>
                    <p:blipFill>
                      <a:blip r:embed="rId2"/>
                      <a:srcRect t="7752"/>
                      <a:stretch>
                        <a:fillRect/>
                      </a:stretch>
                    </p:blipFill>
                    <p:spPr>
                      <a:xfrm>
                        <a:off x="958850" y="1496060"/>
                        <a:ext cx="9935845" cy="5142865"/>
                      </a:xfrm>
                      <a:prstGeom prst="rect">
                        <a:avLst/>
                      </a:prstGeom>
                      <a:noFill/>
                      <a:ln w="38100">
                        <a:noFill/>
                        <a:miter/>
                      </a:ln>
                    </p:spPr>
                  </p:pic>
                </p:oleObj>
              </mc:Fallback>
            </mc:AlternateContent>
          </a:graphicData>
        </a:graphic>
      </p:graphicFrame>
      <p:sp>
        <p:nvSpPr>
          <p:cNvPr id="3" name="TextBox 25"/>
          <p:cNvSpPr txBox="1">
            <a:spLocks noChangeArrowheads="1"/>
          </p:cNvSpPr>
          <p:nvPr/>
        </p:nvSpPr>
        <p:spPr bwMode="auto">
          <a:xfrm>
            <a:off x="312758" y="152248"/>
            <a:ext cx="37369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DWD</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层</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（明细数据层）：</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0" name="文本框 99"/>
          <p:cNvSpPr txBox="1"/>
          <p:nvPr/>
        </p:nvSpPr>
        <p:spPr>
          <a:xfrm>
            <a:off x="789305" y="791210"/>
            <a:ext cx="10606405" cy="645160"/>
          </a:xfrm>
          <a:prstGeom prst="rect">
            <a:avLst/>
          </a:prstGeom>
          <a:noFill/>
          <a:ln w="9525">
            <a:noFill/>
          </a:ln>
        </p:spPr>
        <p:txBody>
          <a:bodyPr wrap="square">
            <a:spAutoFit/>
          </a:bodyPr>
          <a:p>
            <a:pPr indent="266700"/>
            <a:r>
              <a:rPr lang="zh-CN" b="0">
                <a:solidFill>
                  <a:srgbClr val="000000"/>
                </a:solidFill>
                <a:latin typeface="Verdana" panose="020B0604030504040204" charset="0"/>
                <a:ea typeface="宋体" panose="02010600030101010101" pitchFamily="2" charset="-122"/>
              </a:rPr>
              <a:t>为什么要建立宽表：把每个用户单日的行为聚合起来组成一张多列宽表，以便之后关联用户维度信息后进行，不同角度的统计分析。</a:t>
            </a:r>
            <a:endParaRPr lang="zh-CN" altLang="en-US" b="0">
              <a:solidFill>
                <a:srgbClr val="000000"/>
              </a:solidFill>
              <a:latin typeface="Verdana" panose="020B0604030504040204" charset="0"/>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152248"/>
            <a:ext cx="320294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DWS</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层</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日活明细表</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2" name="对象 -2147482600"/>
          <p:cNvGraphicFramePr>
            <a:graphicFrameLocks noChangeAspect="1"/>
          </p:cNvGraphicFramePr>
          <p:nvPr/>
        </p:nvGraphicFramePr>
        <p:xfrm>
          <a:off x="464820" y="885825"/>
          <a:ext cx="10843260" cy="5085715"/>
        </p:xfrm>
        <a:graphic>
          <a:graphicData uri="http://schemas.openxmlformats.org/presentationml/2006/ole">
            <mc:AlternateContent xmlns:mc="http://schemas.openxmlformats.org/markup-compatibility/2006">
              <mc:Choice xmlns:v="urn:schemas-microsoft-com:vml" Requires="v">
                <p:oleObj spid="_x0000_s4" name="" r:id="rId1" imgW="4587240" imgH="2575560" progId="PowerPoint.Show.12">
                  <p:embed/>
                </p:oleObj>
              </mc:Choice>
              <mc:Fallback>
                <p:oleObj name="" r:id="rId1" imgW="4587240" imgH="2575560" progId="PowerPoint.Show.12">
                  <p:embed/>
                  <p:pic>
                    <p:nvPicPr>
                      <p:cNvPr id="0" name="图片 3"/>
                      <p:cNvPicPr/>
                      <p:nvPr/>
                    </p:nvPicPr>
                    <p:blipFill>
                      <a:blip r:embed="rId2"/>
                      <a:srcRect t="10000" b="7688"/>
                      <a:stretch>
                        <a:fillRect/>
                      </a:stretch>
                    </p:blipFill>
                    <p:spPr>
                      <a:xfrm>
                        <a:off x="464820" y="885825"/>
                        <a:ext cx="10843260" cy="508571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152248"/>
            <a:ext cx="381254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DWS</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层</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周、月</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活明细表</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2" name="对象 -2147482599"/>
          <p:cNvGraphicFramePr>
            <a:graphicFrameLocks noChangeAspect="1"/>
          </p:cNvGraphicFramePr>
          <p:nvPr/>
        </p:nvGraphicFramePr>
        <p:xfrm>
          <a:off x="389890" y="1018540"/>
          <a:ext cx="5578475" cy="4966335"/>
        </p:xfrm>
        <a:graphic>
          <a:graphicData uri="http://schemas.openxmlformats.org/presentationml/2006/ole">
            <mc:AlternateContent xmlns:mc="http://schemas.openxmlformats.org/markup-compatibility/2006">
              <mc:Choice xmlns:v="urn:schemas-microsoft-com:vml" Requires="v">
                <p:oleObj spid="_x0000_s3076" name="" r:id="rId1" imgW="4572000" imgH="2572385" progId="PowerPoint.Show.12">
                  <p:embed/>
                </p:oleObj>
              </mc:Choice>
              <mc:Fallback>
                <p:oleObj name="" r:id="rId1" imgW="4572000" imgH="2572385" progId="PowerPoint.Show.12">
                  <p:embed/>
                  <p:pic>
                    <p:nvPicPr>
                      <p:cNvPr id="0" name="图片 3075"/>
                      <p:cNvPicPr/>
                      <p:nvPr/>
                    </p:nvPicPr>
                    <p:blipFill>
                      <a:blip r:embed="rId2"/>
                      <a:srcRect l="46741" t="10002" b="6955"/>
                      <a:stretch>
                        <a:fillRect/>
                      </a:stretch>
                    </p:blipFill>
                    <p:spPr>
                      <a:xfrm>
                        <a:off x="389890" y="1018540"/>
                        <a:ext cx="5578475" cy="4966335"/>
                      </a:xfrm>
                      <a:prstGeom prst="rect">
                        <a:avLst/>
                      </a:prstGeom>
                      <a:noFill/>
                      <a:ln w="38100">
                        <a:noFill/>
                        <a:miter/>
                      </a:ln>
                    </p:spPr>
                  </p:pic>
                </p:oleObj>
              </mc:Fallback>
            </mc:AlternateContent>
          </a:graphicData>
        </a:graphic>
      </p:graphicFrame>
      <p:graphicFrame>
        <p:nvGraphicFramePr>
          <p:cNvPr id="4" name="对象 -2147482598"/>
          <p:cNvGraphicFramePr>
            <a:graphicFrameLocks noChangeAspect="1"/>
          </p:cNvGraphicFramePr>
          <p:nvPr/>
        </p:nvGraphicFramePr>
        <p:xfrm>
          <a:off x="6125845" y="1044575"/>
          <a:ext cx="5838190" cy="5085080"/>
        </p:xfrm>
        <a:graphic>
          <a:graphicData uri="http://schemas.openxmlformats.org/presentationml/2006/ole">
            <mc:AlternateContent xmlns:mc="http://schemas.openxmlformats.org/markup-compatibility/2006">
              <mc:Choice xmlns:v="urn:schemas-microsoft-com:vml" Requires="v">
                <p:oleObj spid="_x0000_s5" name="" r:id="rId3" imgW="4572000" imgH="2572385" progId="PowerPoint.Show.12">
                  <p:embed/>
                </p:oleObj>
              </mc:Choice>
              <mc:Fallback>
                <p:oleObj name="" r:id="rId3" imgW="4572000" imgH="2572385" progId="PowerPoint.Show.12">
                  <p:embed/>
                  <p:pic>
                    <p:nvPicPr>
                      <p:cNvPr id="0" name="图片 4"/>
                      <p:cNvPicPr/>
                      <p:nvPr/>
                    </p:nvPicPr>
                    <p:blipFill>
                      <a:blip r:embed="rId4"/>
                      <a:srcRect l="47877" t="9980" b="9780"/>
                      <a:stretch>
                        <a:fillRect/>
                      </a:stretch>
                    </p:blipFill>
                    <p:spPr>
                      <a:xfrm>
                        <a:off x="6125845" y="1044575"/>
                        <a:ext cx="5838190" cy="508508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Box 25"/>
          <p:cNvSpPr txBox="1">
            <a:spLocks noChangeArrowheads="1"/>
          </p:cNvSpPr>
          <p:nvPr/>
        </p:nvSpPr>
        <p:spPr bwMode="auto">
          <a:xfrm>
            <a:off x="312758" y="152248"/>
            <a:ext cx="381254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a:r>
              <a:rPr lang="en-US" sz="2400" b="1" dirty="0">
                <a:solidFill>
                  <a:schemeClr val="tx1">
                    <a:lumMod val="75000"/>
                    <a:lumOff val="25000"/>
                  </a:schemeClr>
                </a:solidFill>
                <a:latin typeface="微软雅黑" panose="020B0503020204020204" pitchFamily="34" charset="-122"/>
                <a:ea typeface="微软雅黑" panose="020B0503020204020204" pitchFamily="34" charset="-122"/>
              </a:rPr>
              <a:t>DWS</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层</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用户新增明细表</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2" name="对象 -2147482595"/>
          <p:cNvGraphicFramePr>
            <a:graphicFrameLocks noChangeAspect="1"/>
          </p:cNvGraphicFramePr>
          <p:nvPr/>
        </p:nvGraphicFramePr>
        <p:xfrm>
          <a:off x="427355" y="849630"/>
          <a:ext cx="11318240" cy="5236845"/>
        </p:xfrm>
        <a:graphic>
          <a:graphicData uri="http://schemas.openxmlformats.org/presentationml/2006/ole">
            <mc:AlternateContent xmlns:mc="http://schemas.openxmlformats.org/markup-compatibility/2006">
              <mc:Choice xmlns:v="urn:schemas-microsoft-com:vml" Requires="v">
                <p:oleObj spid="_x0000_s3076" name="" r:id="rId1" imgW="4572000" imgH="2572385" progId="PowerPoint.Show.12">
                  <p:embed/>
                </p:oleObj>
              </mc:Choice>
              <mc:Fallback>
                <p:oleObj name="" r:id="rId1" imgW="4572000" imgH="2572385" progId="PowerPoint.Show.12">
                  <p:embed/>
                  <p:pic>
                    <p:nvPicPr>
                      <p:cNvPr id="0" name="图片 3075"/>
                      <p:cNvPicPr/>
                      <p:nvPr/>
                    </p:nvPicPr>
                    <p:blipFill>
                      <a:blip r:embed="rId2"/>
                      <a:srcRect t="9536" b="8697"/>
                      <a:stretch>
                        <a:fillRect/>
                      </a:stretch>
                    </p:blipFill>
                    <p:spPr>
                      <a:xfrm>
                        <a:off x="427355" y="849630"/>
                        <a:ext cx="11318240" cy="523684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tags/tag1.xml><?xml version="1.0" encoding="utf-8"?>
<p:tagLst xmlns:p="http://schemas.openxmlformats.org/presentationml/2006/main">
  <p:tag name="REFSHAPE" val="234008892"/>
  <p:tag name="KSO_WM_UNIT_PLACING_PICTURE_USER_VIEWPORT" val="{&quot;height&quot;:3320,&quot;width&quot;:4499}"/>
</p:tagLst>
</file>

<file path=ppt/tags/tag2.xml><?xml version="1.0" encoding="utf-8"?>
<p:tagLst xmlns:p="http://schemas.openxmlformats.org/presentationml/2006/main">
  <p:tag name="REFSHAPE" val="551122972"/>
</p:tagLst>
</file>

<file path=ppt/tags/tag3.xml><?xml version="1.0" encoding="utf-8"?>
<p:tagLst xmlns:p="http://schemas.openxmlformats.org/presentationml/2006/main">
  <p:tag name="KSO_WM_UNIT_PLACING_PICTURE_USER_VIEWPORT" val="{&quot;height&quot;:5642.7748031496067,&quot;width&quot;:11493.004724409449}"/>
</p:tagLst>
</file>

<file path=ppt/tags/tag4.xml><?xml version="1.0" encoding="utf-8"?>
<p:tagLst xmlns:p="http://schemas.openxmlformats.org/presentationml/2006/main">
  <p:tag name="KSO_WM_UNIT_TABLE_BEAUTIFY" val="smartTable{05694c98-9cc5-45d6-9e02-9d92c35249e3}"/>
</p:tagLst>
</file>

<file path=ppt/tags/tag5.xml><?xml version="1.0" encoding="utf-8"?>
<p:tagLst xmlns:p="http://schemas.openxmlformats.org/presentationml/2006/main">
  <p:tag name="KSO_WM_UNIT_TABLE_BEAUTIFY" val="smartTable{e3ee2075-ac1f-472b-9b42-8fab6cc1895d}"/>
</p:tagLst>
</file>

<file path=ppt/tags/tag6.xml><?xml version="1.0" encoding="utf-8"?>
<p:tagLst xmlns:p="http://schemas.openxmlformats.org/presentationml/2006/main">
  <p:tag name="KSO_WM_UNIT_TABLE_BEAUTIFY" val="smartTable{0a8cddce-8888-410e-9898-38afef28c684}"/>
</p:tagLst>
</file>

<file path=ppt/tags/tag7.xml><?xml version="1.0" encoding="utf-8"?>
<p:tagLst xmlns:p="http://schemas.openxmlformats.org/presentationml/2006/main">
  <p:tag name="KSO_WM_UNIT_TABLE_BEAUTIFY" val="smartTable{176a61cf-c9c0-4a86-8321-afc0d1b49965}"/>
</p:tagLst>
</file>

<file path=ppt/tags/tag8.xml><?xml version="1.0" encoding="utf-8"?>
<p:tagLst xmlns:p="http://schemas.openxmlformats.org/presentationml/2006/main">
  <p:tag name="KSO_WM_UNIT_TABLE_BEAUTIFY" val="smartTable{3d0d690d-79d9-4be3-a5b3-8520319d04ce}"/>
</p:tagLst>
</file>

<file path=ppt/tags/tag9.xml><?xml version="1.0" encoding="utf-8"?>
<p:tagLst xmlns:p="http://schemas.openxmlformats.org/presentationml/2006/main">
  <p:tag name="ISPRING_PRESENTATION_TITLE" val="简约蓝色商务工作汇报总结通用PPT模板"/>
  <p:tag name="ISPRING_FIRST_PUBLISH" val="1"/>
</p:tagLst>
</file>

<file path=ppt/theme/theme1.xml><?xml version="1.0" encoding="utf-8"?>
<a:theme xmlns:a="http://schemas.openxmlformats.org/drawingml/2006/main" name="Office 主题​​">
  <a:themeElements>
    <a:clrScheme name="蓝色暖调">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6535</Words>
  <Application>WPS 演示</Application>
  <PresentationFormat>宽屏</PresentationFormat>
  <Paragraphs>440</Paragraphs>
  <Slides>36</Slides>
  <Notes>29</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14</vt:i4>
      </vt:variant>
      <vt:variant>
        <vt:lpstr>幻灯片标题</vt:lpstr>
      </vt:variant>
      <vt:variant>
        <vt:i4>36</vt:i4>
      </vt:variant>
    </vt:vector>
  </HeadingPairs>
  <TitlesOfParts>
    <vt:vector size="61" baseType="lpstr">
      <vt:lpstr>Arial</vt:lpstr>
      <vt:lpstr>宋体</vt:lpstr>
      <vt:lpstr>Wingdings</vt:lpstr>
      <vt:lpstr>Times New Roman</vt:lpstr>
      <vt:lpstr>Calibri</vt:lpstr>
      <vt:lpstr>微软雅黑</vt:lpstr>
      <vt:lpstr>Verdana</vt:lpstr>
      <vt:lpstr>Arial Unicode MS</vt:lpstr>
      <vt:lpstr>Arial Black</vt:lpstr>
      <vt:lpstr>等线</vt:lpstr>
      <vt:lpstr>Office 主题​​</vt:lpstr>
      <vt:lpstr>PowerPoint.Show.12</vt:lpstr>
      <vt:lpstr>PowerPoint.Show.12</vt:lpstr>
      <vt:lpstr>PowerPoint.Show.12</vt:lpstr>
      <vt:lpstr>PowerPoint.Show.12</vt:lpstr>
      <vt:lpstr>PowerPoint.Show.12</vt:lpstr>
      <vt:lpstr>PowerPoint.Show.12</vt:lpstr>
      <vt:lpstr>PowerPoint.Show.12</vt:lpstr>
      <vt:lpstr>PowerPoint.Show.12</vt:lpstr>
      <vt:lpstr>PowerPoint.Show.12</vt:lpstr>
      <vt:lpstr>PowerPoint.Show.12</vt:lpstr>
      <vt:lpstr>PowerPoint.Show.12</vt:lpstr>
      <vt:lpstr>PowerPoint.Show.12</vt:lpstr>
      <vt:lpstr>PowerPoint.Show.12</vt:lpstr>
      <vt:lpstr>PowerPoint.Show.12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简约蓝色商务工作汇报总结通用PPT模板</dc:title>
  <dc:creator>林 雨欣</dc:creator>
  <cp:lastModifiedBy>成都仔</cp:lastModifiedBy>
  <cp:revision>54</cp:revision>
  <dcterms:created xsi:type="dcterms:W3CDTF">2019-01-23T14:50:00Z</dcterms:created>
  <dcterms:modified xsi:type="dcterms:W3CDTF">2020-07-17T09:51:13Z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2052-11.1.0.9828</vt:lpwstr>
  </property>
</Properties>
</file>

<file path=docProps/thumbnail.jpeg>
</file>